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9"/>
  </p:notesMasterIdLst>
  <p:sldIdLst>
    <p:sldId id="266" r:id="rId2"/>
    <p:sldId id="376" r:id="rId3"/>
    <p:sldId id="377" r:id="rId4"/>
    <p:sldId id="262" r:id="rId5"/>
    <p:sldId id="290" r:id="rId6"/>
    <p:sldId id="293" r:id="rId7"/>
    <p:sldId id="326" r:id="rId8"/>
    <p:sldId id="295" r:id="rId9"/>
    <p:sldId id="328" r:id="rId10"/>
    <p:sldId id="312" r:id="rId11"/>
    <p:sldId id="313" r:id="rId12"/>
    <p:sldId id="319" r:id="rId13"/>
    <p:sldId id="324" r:id="rId14"/>
    <p:sldId id="399" r:id="rId15"/>
    <p:sldId id="329" r:id="rId16"/>
    <p:sldId id="338" r:id="rId17"/>
    <p:sldId id="330" r:id="rId18"/>
    <p:sldId id="331" r:id="rId19"/>
    <p:sldId id="332" r:id="rId20"/>
    <p:sldId id="333" r:id="rId21"/>
    <p:sldId id="335" r:id="rId22"/>
    <p:sldId id="339" r:id="rId23"/>
    <p:sldId id="334" r:id="rId24"/>
    <p:sldId id="336" r:id="rId25"/>
    <p:sldId id="406" r:id="rId26"/>
    <p:sldId id="401" r:id="rId27"/>
    <p:sldId id="417" r:id="rId28"/>
    <p:sldId id="308" r:id="rId29"/>
    <p:sldId id="306" r:id="rId30"/>
    <p:sldId id="340" r:id="rId31"/>
    <p:sldId id="285" r:id="rId32"/>
    <p:sldId id="408" r:id="rId33"/>
    <p:sldId id="409" r:id="rId34"/>
    <p:sldId id="410" r:id="rId35"/>
    <p:sldId id="411" r:id="rId36"/>
    <p:sldId id="412" r:id="rId37"/>
    <p:sldId id="413" r:id="rId38"/>
    <p:sldId id="418" r:id="rId39"/>
    <p:sldId id="421" r:id="rId40"/>
    <p:sldId id="373" r:id="rId41"/>
    <p:sldId id="374" r:id="rId42"/>
    <p:sldId id="378" r:id="rId43"/>
    <p:sldId id="375" r:id="rId44"/>
    <p:sldId id="384" r:id="rId45"/>
    <p:sldId id="386" r:id="rId46"/>
    <p:sldId id="388" r:id="rId47"/>
    <p:sldId id="389" r:id="rId48"/>
    <p:sldId id="390" r:id="rId49"/>
    <p:sldId id="391" r:id="rId50"/>
    <p:sldId id="392" r:id="rId51"/>
    <p:sldId id="393" r:id="rId52"/>
    <p:sldId id="394" r:id="rId53"/>
    <p:sldId id="396" r:id="rId54"/>
    <p:sldId id="419" r:id="rId55"/>
    <p:sldId id="365" r:id="rId56"/>
    <p:sldId id="289" r:id="rId57"/>
    <p:sldId id="288" r:id="rId5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99CC00"/>
    <a:srgbClr val="99FF66"/>
    <a:srgbClr val="669900"/>
    <a:srgbClr val="FFFF99"/>
    <a:srgbClr val="66FF66"/>
    <a:srgbClr val="99FF99"/>
    <a:srgbClr val="99FFCC"/>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نمط ذو سمات 1 - تميي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نمط ذو سمات 2 - تمييز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نمط فاتح 1 - تميي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5758FB7-9AC5-4552-8A53-C91805E547FA}" styleName="نمط ذو سمات 1 - تميي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678"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olla\Downloads\&#1607;&#1606;&#1575;&#1583;&#161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olla\Downloads\&#1607;&#1606;&#1575;&#1583;&#16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340"/>
      <c:rAngAx val="1"/>
    </c:view3D>
    <c:floor>
      <c:thickness val="0"/>
    </c:floor>
    <c:sideWall>
      <c:thickness val="0"/>
    </c:sideWall>
    <c:backWall>
      <c:thickness val="0"/>
    </c:backWall>
    <c:plotArea>
      <c:layout/>
      <c:bar3DChart>
        <c:barDir val="col"/>
        <c:grouping val="clustered"/>
        <c:varyColors val="0"/>
        <c:ser>
          <c:idx val="0"/>
          <c:order val="0"/>
          <c:tx>
            <c:strRef>
              <c:f>ورقة1!$C$2</c:f>
              <c:strCache>
                <c:ptCount val="1"/>
                <c:pt idx="0">
                  <c:v>K10</c:v>
                </c:pt>
              </c:strCache>
            </c:strRef>
          </c:tx>
          <c:invertIfNegative val="0"/>
          <c:cat>
            <c:strRef>
              <c:f>ورقة1!$A$4:$B$5</c:f>
              <c:strCache>
                <c:ptCount val="1"/>
                <c:pt idx="0">
                  <c:v>نواتج أحادية الألكلة (134جم / مول)</c:v>
                </c:pt>
              </c:strCache>
            </c:strRef>
          </c:cat>
          <c:val>
            <c:numRef>
              <c:f>ورقة1!$C$4</c:f>
              <c:numCache>
                <c:formatCode>0%</c:formatCode>
                <c:ptCount val="1"/>
                <c:pt idx="0">
                  <c:v>0.98</c:v>
                </c:pt>
              </c:numCache>
            </c:numRef>
          </c:val>
        </c:ser>
        <c:ser>
          <c:idx val="1"/>
          <c:order val="1"/>
          <c:tx>
            <c:strRef>
              <c:f>ورقة1!$D$2</c:f>
              <c:strCache>
                <c:ptCount val="1"/>
                <c:pt idx="0">
                  <c:v> (LC)</c:v>
                </c:pt>
              </c:strCache>
            </c:strRef>
          </c:tx>
          <c:invertIfNegative val="0"/>
          <c:cat>
            <c:strRef>
              <c:f>ورقة1!$A$4:$B$5</c:f>
              <c:strCache>
                <c:ptCount val="1"/>
                <c:pt idx="0">
                  <c:v>نواتج أحادية الألكلة (134جم / مول)</c:v>
                </c:pt>
              </c:strCache>
            </c:strRef>
          </c:cat>
          <c:val>
            <c:numRef>
              <c:f>ورقة1!$D$4</c:f>
              <c:numCache>
                <c:formatCode>0%</c:formatCode>
                <c:ptCount val="1"/>
                <c:pt idx="0">
                  <c:v>0.97</c:v>
                </c:pt>
              </c:numCache>
            </c:numRef>
          </c:val>
        </c:ser>
        <c:dLbls>
          <c:showLegendKey val="0"/>
          <c:showVal val="0"/>
          <c:showCatName val="0"/>
          <c:showSerName val="0"/>
          <c:showPercent val="0"/>
          <c:showBubbleSize val="0"/>
        </c:dLbls>
        <c:gapWidth val="150"/>
        <c:shape val="cylinder"/>
        <c:axId val="187693280"/>
        <c:axId val="187693840"/>
        <c:axId val="0"/>
      </c:bar3DChart>
      <c:catAx>
        <c:axId val="187693280"/>
        <c:scaling>
          <c:orientation val="maxMin"/>
        </c:scaling>
        <c:delete val="0"/>
        <c:axPos val="b"/>
        <c:numFmt formatCode="General" sourceLinked="0"/>
        <c:majorTickMark val="out"/>
        <c:minorTickMark val="none"/>
        <c:tickLblPos val="nextTo"/>
        <c:txPr>
          <a:bodyPr/>
          <a:lstStyle/>
          <a:p>
            <a:pPr>
              <a:defRPr lang="en-GB"/>
            </a:pPr>
            <a:endParaRPr lang="ar-SA"/>
          </a:p>
        </c:txPr>
        <c:crossAx val="187693840"/>
        <c:crosses val="autoZero"/>
        <c:auto val="1"/>
        <c:lblAlgn val="ctr"/>
        <c:lblOffset val="100"/>
        <c:noMultiLvlLbl val="0"/>
      </c:catAx>
      <c:valAx>
        <c:axId val="187693840"/>
        <c:scaling>
          <c:orientation val="minMax"/>
        </c:scaling>
        <c:delete val="0"/>
        <c:axPos val="r"/>
        <c:numFmt formatCode="0%" sourceLinked="1"/>
        <c:majorTickMark val="out"/>
        <c:minorTickMark val="none"/>
        <c:tickLblPos val="nextTo"/>
        <c:txPr>
          <a:bodyPr/>
          <a:lstStyle/>
          <a:p>
            <a:pPr>
              <a:defRPr lang="en-GB"/>
            </a:pPr>
            <a:endParaRPr lang="ar-SA"/>
          </a:p>
        </c:txPr>
        <c:crossAx val="187693280"/>
        <c:crosses val="autoZero"/>
        <c:crossBetween val="between"/>
      </c:valAx>
    </c:plotArea>
    <c:legend>
      <c:legendPos val="l"/>
      <c:overlay val="0"/>
      <c:txPr>
        <a:bodyPr/>
        <a:lstStyle/>
        <a:p>
          <a:pPr>
            <a:defRPr lang="en-GB"/>
          </a:pPr>
          <a:endParaRPr lang="ar-SA"/>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340"/>
      <c:rAngAx val="1"/>
    </c:view3D>
    <c:floor>
      <c:thickness val="0"/>
    </c:floor>
    <c:sideWall>
      <c:thickness val="0"/>
    </c:sideWall>
    <c:backWall>
      <c:thickness val="0"/>
    </c:backWall>
    <c:plotArea>
      <c:layout/>
      <c:bar3DChart>
        <c:barDir val="col"/>
        <c:grouping val="clustered"/>
        <c:varyColors val="0"/>
        <c:ser>
          <c:idx val="0"/>
          <c:order val="0"/>
          <c:tx>
            <c:strRef>
              <c:f>ورقة1!$C$7</c:f>
              <c:strCache>
                <c:ptCount val="1"/>
                <c:pt idx="0">
                  <c:v>K10 </c:v>
                </c:pt>
              </c:strCache>
            </c:strRef>
          </c:tx>
          <c:invertIfNegative val="0"/>
          <c:cat>
            <c:strRef>
              <c:f>ورقة1!$B$8</c:f>
              <c:strCache>
                <c:ptCount val="1"/>
                <c:pt idx="0">
                  <c:v>نواتج أحادية الألكلة (134جم / مول) </c:v>
                </c:pt>
              </c:strCache>
            </c:strRef>
          </c:cat>
          <c:val>
            <c:numRef>
              <c:f>ورقة1!$C$8</c:f>
              <c:numCache>
                <c:formatCode>0%</c:formatCode>
                <c:ptCount val="1"/>
                <c:pt idx="0">
                  <c:v>0.89</c:v>
                </c:pt>
              </c:numCache>
            </c:numRef>
          </c:val>
        </c:ser>
        <c:ser>
          <c:idx val="1"/>
          <c:order val="1"/>
          <c:tx>
            <c:strRef>
              <c:f>ورقة1!$D$7</c:f>
              <c:strCache>
                <c:ptCount val="1"/>
                <c:pt idx="0">
                  <c:v>(LC) </c:v>
                </c:pt>
              </c:strCache>
            </c:strRef>
          </c:tx>
          <c:invertIfNegative val="0"/>
          <c:cat>
            <c:strRef>
              <c:f>ورقة1!$B$8</c:f>
              <c:strCache>
                <c:ptCount val="1"/>
                <c:pt idx="0">
                  <c:v>نواتج أحادية الألكلة (134جم / مول) </c:v>
                </c:pt>
              </c:strCache>
            </c:strRef>
          </c:cat>
          <c:val>
            <c:numRef>
              <c:f>ورقة1!$D$8</c:f>
              <c:numCache>
                <c:formatCode>0.00%</c:formatCode>
                <c:ptCount val="1"/>
                <c:pt idx="0">
                  <c:v>0</c:v>
                </c:pt>
              </c:numCache>
            </c:numRef>
          </c:val>
        </c:ser>
        <c:dLbls>
          <c:showLegendKey val="0"/>
          <c:showVal val="0"/>
          <c:showCatName val="0"/>
          <c:showSerName val="0"/>
          <c:showPercent val="0"/>
          <c:showBubbleSize val="0"/>
        </c:dLbls>
        <c:gapWidth val="150"/>
        <c:shape val="cylinder"/>
        <c:axId val="187696080"/>
        <c:axId val="187696640"/>
        <c:axId val="0"/>
      </c:bar3DChart>
      <c:catAx>
        <c:axId val="187696080"/>
        <c:scaling>
          <c:orientation val="maxMin"/>
        </c:scaling>
        <c:delete val="0"/>
        <c:axPos val="b"/>
        <c:numFmt formatCode="General" sourceLinked="0"/>
        <c:majorTickMark val="out"/>
        <c:minorTickMark val="none"/>
        <c:tickLblPos val="nextTo"/>
        <c:txPr>
          <a:bodyPr/>
          <a:lstStyle/>
          <a:p>
            <a:pPr>
              <a:defRPr lang="en-GB"/>
            </a:pPr>
            <a:endParaRPr lang="ar-SA"/>
          </a:p>
        </c:txPr>
        <c:crossAx val="187696640"/>
        <c:crosses val="autoZero"/>
        <c:auto val="1"/>
        <c:lblAlgn val="ctr"/>
        <c:lblOffset val="100"/>
        <c:noMultiLvlLbl val="0"/>
      </c:catAx>
      <c:valAx>
        <c:axId val="187696640"/>
        <c:scaling>
          <c:orientation val="minMax"/>
        </c:scaling>
        <c:delete val="0"/>
        <c:axPos val="r"/>
        <c:numFmt formatCode="0%" sourceLinked="1"/>
        <c:majorTickMark val="out"/>
        <c:minorTickMark val="none"/>
        <c:tickLblPos val="nextTo"/>
        <c:txPr>
          <a:bodyPr/>
          <a:lstStyle/>
          <a:p>
            <a:pPr>
              <a:defRPr lang="en-GB"/>
            </a:pPr>
            <a:endParaRPr lang="ar-SA"/>
          </a:p>
        </c:txPr>
        <c:crossAx val="187696080"/>
        <c:crosses val="autoZero"/>
        <c:crossBetween val="between"/>
      </c:valAx>
    </c:plotArea>
    <c:legend>
      <c:legendPos val="l"/>
      <c:overlay val="0"/>
      <c:txPr>
        <a:bodyPr/>
        <a:lstStyle/>
        <a:p>
          <a:pPr>
            <a:defRPr lang="en-GB"/>
          </a:pPr>
          <a:endParaRPr lang="ar-SA"/>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340"/>
      <c:rAngAx val="1"/>
    </c:view3D>
    <c:floor>
      <c:thickness val="0"/>
    </c:floor>
    <c:sideWall>
      <c:thickness val="0"/>
    </c:sideWall>
    <c:backWall>
      <c:thickness val="0"/>
    </c:backWall>
    <c:plotArea>
      <c:layout/>
      <c:bar3DChart>
        <c:barDir val="col"/>
        <c:grouping val="clustered"/>
        <c:varyColors val="0"/>
        <c:ser>
          <c:idx val="0"/>
          <c:order val="0"/>
          <c:tx>
            <c:strRef>
              <c:f>ورقة1!$B$25</c:f>
              <c:strCache>
                <c:ptCount val="1"/>
                <c:pt idx="0">
                  <c:v>نواتج ثنائية الألكلة (210 جم / مول)</c:v>
                </c:pt>
              </c:strCache>
            </c:strRef>
          </c:tx>
          <c:invertIfNegative val="0"/>
          <c:cat>
            <c:strRef>
              <c:f>ورقة1!$A$26:$A$30</c:f>
              <c:strCache>
                <c:ptCount val="4"/>
                <c:pt idx="1">
                  <c:v>K10</c:v>
                </c:pt>
                <c:pt idx="3">
                  <c:v>(LC)</c:v>
                </c:pt>
              </c:strCache>
            </c:strRef>
          </c:cat>
          <c:val>
            <c:numRef>
              <c:f>ورقة1!$B$26:$B$30</c:f>
              <c:numCache>
                <c:formatCode>0%</c:formatCode>
                <c:ptCount val="5"/>
                <c:pt idx="1">
                  <c:v>0.83000000000000063</c:v>
                </c:pt>
                <c:pt idx="3">
                  <c:v>0.24000000000000021</c:v>
                </c:pt>
              </c:numCache>
            </c:numRef>
          </c:val>
        </c:ser>
        <c:ser>
          <c:idx val="1"/>
          <c:order val="1"/>
          <c:tx>
            <c:strRef>
              <c:f>ورقة1!$C$25</c:f>
              <c:strCache>
                <c:ptCount val="1"/>
                <c:pt idx="0">
                  <c:v>نواتج أحادية الألكلة (134 جم / مول)</c:v>
                </c:pt>
              </c:strCache>
            </c:strRef>
          </c:tx>
          <c:invertIfNegative val="0"/>
          <c:cat>
            <c:strRef>
              <c:f>ورقة1!$A$26:$A$30</c:f>
              <c:strCache>
                <c:ptCount val="4"/>
                <c:pt idx="1">
                  <c:v>K10</c:v>
                </c:pt>
                <c:pt idx="3">
                  <c:v>(LC)</c:v>
                </c:pt>
              </c:strCache>
            </c:strRef>
          </c:cat>
          <c:val>
            <c:numRef>
              <c:f>ورقة1!$C$26:$C$30</c:f>
              <c:numCache>
                <c:formatCode>0.00%</c:formatCode>
                <c:ptCount val="5"/>
                <c:pt idx="1">
                  <c:v>0</c:v>
                </c:pt>
                <c:pt idx="3" formatCode="0%">
                  <c:v>0.44</c:v>
                </c:pt>
              </c:numCache>
            </c:numRef>
          </c:val>
        </c:ser>
        <c:ser>
          <c:idx val="2"/>
          <c:order val="2"/>
          <c:tx>
            <c:strRef>
              <c:f>ورقة1!$D$25</c:f>
              <c:strCache>
                <c:ptCount val="1"/>
                <c:pt idx="0">
                  <c:v>نواتج أحادية الألكلة هالوجينية (168 جم / مول)</c:v>
                </c:pt>
              </c:strCache>
            </c:strRef>
          </c:tx>
          <c:invertIfNegative val="0"/>
          <c:cat>
            <c:strRef>
              <c:f>ورقة1!$A$26:$A$30</c:f>
              <c:strCache>
                <c:ptCount val="4"/>
                <c:pt idx="1">
                  <c:v>K10</c:v>
                </c:pt>
                <c:pt idx="3">
                  <c:v>(LC)</c:v>
                </c:pt>
              </c:strCache>
            </c:strRef>
          </c:cat>
          <c:val>
            <c:numRef>
              <c:f>ورقة1!$D$26:$D$30</c:f>
              <c:numCache>
                <c:formatCode>0%</c:formatCode>
                <c:ptCount val="5"/>
                <c:pt idx="1">
                  <c:v>0.15000000000000024</c:v>
                </c:pt>
                <c:pt idx="3" formatCode="0.00%">
                  <c:v>0</c:v>
                </c:pt>
              </c:numCache>
            </c:numRef>
          </c:val>
        </c:ser>
        <c:dLbls>
          <c:showLegendKey val="0"/>
          <c:showVal val="0"/>
          <c:showCatName val="0"/>
          <c:showSerName val="0"/>
          <c:showPercent val="0"/>
          <c:showBubbleSize val="0"/>
        </c:dLbls>
        <c:gapWidth val="150"/>
        <c:shape val="cylinder"/>
        <c:axId val="187700000"/>
        <c:axId val="187700560"/>
        <c:axId val="0"/>
      </c:bar3DChart>
      <c:catAx>
        <c:axId val="187700000"/>
        <c:scaling>
          <c:orientation val="maxMin"/>
        </c:scaling>
        <c:delete val="0"/>
        <c:axPos val="b"/>
        <c:numFmt formatCode="General" sourceLinked="0"/>
        <c:majorTickMark val="out"/>
        <c:minorTickMark val="none"/>
        <c:tickLblPos val="nextTo"/>
        <c:txPr>
          <a:bodyPr/>
          <a:lstStyle/>
          <a:p>
            <a:pPr>
              <a:defRPr lang="en-GB"/>
            </a:pPr>
            <a:endParaRPr lang="ar-SA"/>
          </a:p>
        </c:txPr>
        <c:crossAx val="187700560"/>
        <c:crosses val="autoZero"/>
        <c:auto val="1"/>
        <c:lblAlgn val="ctr"/>
        <c:lblOffset val="100"/>
        <c:noMultiLvlLbl val="0"/>
      </c:catAx>
      <c:valAx>
        <c:axId val="187700560"/>
        <c:scaling>
          <c:orientation val="minMax"/>
        </c:scaling>
        <c:delete val="0"/>
        <c:axPos val="r"/>
        <c:numFmt formatCode="0%" sourceLinked="1"/>
        <c:majorTickMark val="out"/>
        <c:minorTickMark val="none"/>
        <c:tickLblPos val="nextTo"/>
        <c:txPr>
          <a:bodyPr/>
          <a:lstStyle/>
          <a:p>
            <a:pPr>
              <a:defRPr lang="en-GB"/>
            </a:pPr>
            <a:endParaRPr lang="ar-SA"/>
          </a:p>
        </c:txPr>
        <c:crossAx val="187700000"/>
        <c:crosses val="autoZero"/>
        <c:crossBetween val="between"/>
      </c:valAx>
    </c:plotArea>
    <c:legend>
      <c:legendPos val="l"/>
      <c:overlay val="0"/>
      <c:txPr>
        <a:bodyPr/>
        <a:lstStyle/>
        <a:p>
          <a:pPr>
            <a:defRPr lang="en-GB"/>
          </a:pPr>
          <a:endParaRPr lang="ar-SA"/>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340"/>
      <c:rAngAx val="1"/>
    </c:view3D>
    <c:floor>
      <c:thickness val="0"/>
    </c:floor>
    <c:sideWall>
      <c:thickness val="0"/>
    </c:sideWall>
    <c:backWall>
      <c:thickness val="0"/>
    </c:backWall>
    <c:plotArea>
      <c:layout/>
      <c:bar3DChart>
        <c:barDir val="col"/>
        <c:grouping val="clustered"/>
        <c:varyColors val="0"/>
        <c:ser>
          <c:idx val="0"/>
          <c:order val="0"/>
          <c:tx>
            <c:strRef>
              <c:f>ورقة1!$C$7</c:f>
              <c:strCache>
                <c:ptCount val="1"/>
                <c:pt idx="0">
                  <c:v>K10 </c:v>
                </c:pt>
              </c:strCache>
            </c:strRef>
          </c:tx>
          <c:invertIfNegative val="0"/>
          <c:cat>
            <c:strRef>
              <c:f>ورقة1!$B$8</c:f>
              <c:strCache>
                <c:ptCount val="1"/>
                <c:pt idx="0">
                  <c:v>نواتج ثنائية الألكلة (210 جم / مول)</c:v>
                </c:pt>
              </c:strCache>
            </c:strRef>
          </c:cat>
          <c:val>
            <c:numRef>
              <c:f>ورقة1!$C$8</c:f>
              <c:numCache>
                <c:formatCode>0%</c:formatCode>
                <c:ptCount val="1"/>
                <c:pt idx="0">
                  <c:v>0.9</c:v>
                </c:pt>
              </c:numCache>
            </c:numRef>
          </c:val>
        </c:ser>
        <c:ser>
          <c:idx val="1"/>
          <c:order val="1"/>
          <c:tx>
            <c:strRef>
              <c:f>ورقة1!$D$7</c:f>
              <c:strCache>
                <c:ptCount val="1"/>
                <c:pt idx="0">
                  <c:v>(LC) </c:v>
                </c:pt>
              </c:strCache>
            </c:strRef>
          </c:tx>
          <c:invertIfNegative val="0"/>
          <c:cat>
            <c:strRef>
              <c:f>ورقة1!$B$8</c:f>
              <c:strCache>
                <c:ptCount val="1"/>
                <c:pt idx="0">
                  <c:v>نواتج ثنائية الألكلة (210 جم / مول)</c:v>
                </c:pt>
              </c:strCache>
            </c:strRef>
          </c:cat>
          <c:val>
            <c:numRef>
              <c:f>ورقة1!$D$8</c:f>
              <c:numCache>
                <c:formatCode>0.00%</c:formatCode>
                <c:ptCount val="1"/>
                <c:pt idx="0">
                  <c:v>0</c:v>
                </c:pt>
              </c:numCache>
            </c:numRef>
          </c:val>
        </c:ser>
        <c:dLbls>
          <c:showLegendKey val="0"/>
          <c:showVal val="0"/>
          <c:showCatName val="0"/>
          <c:showSerName val="0"/>
          <c:showPercent val="0"/>
          <c:showBubbleSize val="0"/>
        </c:dLbls>
        <c:gapWidth val="150"/>
        <c:shape val="cylinder"/>
        <c:axId val="187703360"/>
        <c:axId val="187703920"/>
        <c:axId val="0"/>
      </c:bar3DChart>
      <c:catAx>
        <c:axId val="187703360"/>
        <c:scaling>
          <c:orientation val="maxMin"/>
        </c:scaling>
        <c:delete val="0"/>
        <c:axPos val="b"/>
        <c:numFmt formatCode="General" sourceLinked="1"/>
        <c:majorTickMark val="out"/>
        <c:minorTickMark val="none"/>
        <c:tickLblPos val="nextTo"/>
        <c:txPr>
          <a:bodyPr/>
          <a:lstStyle/>
          <a:p>
            <a:pPr>
              <a:defRPr lang="en-GB"/>
            </a:pPr>
            <a:endParaRPr lang="ar-SA"/>
          </a:p>
        </c:txPr>
        <c:crossAx val="187703920"/>
        <c:crosses val="autoZero"/>
        <c:auto val="1"/>
        <c:lblAlgn val="ctr"/>
        <c:lblOffset val="100"/>
        <c:noMultiLvlLbl val="0"/>
      </c:catAx>
      <c:valAx>
        <c:axId val="187703920"/>
        <c:scaling>
          <c:orientation val="minMax"/>
        </c:scaling>
        <c:delete val="0"/>
        <c:axPos val="r"/>
        <c:numFmt formatCode="0%" sourceLinked="1"/>
        <c:majorTickMark val="out"/>
        <c:minorTickMark val="none"/>
        <c:tickLblPos val="nextTo"/>
        <c:txPr>
          <a:bodyPr/>
          <a:lstStyle/>
          <a:p>
            <a:pPr>
              <a:defRPr lang="en-GB"/>
            </a:pPr>
            <a:endParaRPr lang="ar-SA"/>
          </a:p>
        </c:txPr>
        <c:crossAx val="187703360"/>
        <c:crosses val="autoZero"/>
        <c:crossBetween val="between"/>
      </c:valAx>
    </c:plotArea>
    <c:legend>
      <c:legendPos val="l"/>
      <c:overlay val="0"/>
      <c:txPr>
        <a:bodyPr/>
        <a:lstStyle/>
        <a:p>
          <a:pPr>
            <a:defRPr lang="en-GB"/>
          </a:pPr>
          <a:endParaRPr lang="ar-SA"/>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8.emf"/><Relationship Id="rId3" Type="http://schemas.openxmlformats.org/officeDocument/2006/relationships/image" Target="../media/image8.emf"/><Relationship Id="rId7" Type="http://schemas.openxmlformats.org/officeDocument/2006/relationships/image" Target="../media/image12.emf"/><Relationship Id="rId12" Type="http://schemas.openxmlformats.org/officeDocument/2006/relationships/image" Target="../media/image17.e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emf"/><Relationship Id="rId11" Type="http://schemas.openxmlformats.org/officeDocument/2006/relationships/image" Target="../media/image16.emf"/><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 Id="rId14" Type="http://schemas.openxmlformats.org/officeDocument/2006/relationships/image" Target="../media/image19.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image" Target="../media/image59.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image" Target="../media/image63.emf"/><Relationship Id="rId6" Type="http://schemas.openxmlformats.org/officeDocument/2006/relationships/image" Target="../media/image68.emf"/><Relationship Id="rId5" Type="http://schemas.openxmlformats.org/officeDocument/2006/relationships/image" Target="../media/image67.emf"/><Relationship Id="rId4" Type="http://schemas.openxmlformats.org/officeDocument/2006/relationships/image" Target="../media/image6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71.emf"/><Relationship Id="rId1" Type="http://schemas.openxmlformats.org/officeDocument/2006/relationships/image" Target="../media/image7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image" Target="../media/image76.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image" Target="../media/image7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 Id="rId5" Type="http://schemas.openxmlformats.org/officeDocument/2006/relationships/image" Target="../media/image25.emf"/><Relationship Id="rId4"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 Id="rId4" Type="http://schemas.openxmlformats.org/officeDocument/2006/relationships/image" Target="../media/image3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 Id="rId4" Type="http://schemas.openxmlformats.org/officeDocument/2006/relationships/image" Target="../media/image3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emf"/><Relationship Id="rId5" Type="http://schemas.openxmlformats.org/officeDocument/2006/relationships/image" Target="../media/image45.emf"/><Relationship Id="rId4" Type="http://schemas.openxmlformats.org/officeDocument/2006/relationships/image" Target="../media/image4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image" Target="../media/image4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image" Target="../media/image5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C3B2087-61F8-4BEE-96B2-84EEB8CBA7E7}" type="datetimeFigureOut">
              <a:rPr lang="ar-SA" smtClean="0"/>
              <a:pPr/>
              <a:t>21/08/37</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811AE97-2766-4932-8B2E-57130B65E00D}" type="slidenum">
              <a:rPr lang="ar-SA" smtClean="0"/>
              <a:pPr/>
              <a:t>‹#›</a:t>
            </a:fld>
            <a:endParaRPr lang="ar-SA"/>
          </a:p>
        </p:txBody>
      </p:sp>
    </p:spTree>
    <p:extLst>
      <p:ext uri="{BB962C8B-B14F-4D97-AF65-F5344CB8AC3E}">
        <p14:creationId xmlns:p14="http://schemas.microsoft.com/office/powerpoint/2010/main" val="176038571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8C238148-3E83-4EB3-9B52-7D50B81F1A3A}" type="datetimeFigureOut">
              <a:rPr lang="ar-SA" smtClean="0"/>
              <a:pPr/>
              <a:t>21/08/37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F2AE6B8-DD90-4537-9081-D77741A98285}"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C238148-3E83-4EB3-9B52-7D50B81F1A3A}" type="datetimeFigureOut">
              <a:rPr lang="ar-SA" smtClean="0"/>
              <a:pPr/>
              <a:t>21/08/37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F2AE6B8-DD90-4537-9081-D77741A98285}"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C238148-3E83-4EB3-9B52-7D50B81F1A3A}" type="datetimeFigureOut">
              <a:rPr lang="ar-SA" smtClean="0"/>
              <a:pPr/>
              <a:t>21/08/37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F2AE6B8-DD90-4537-9081-D77741A98285}"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C238148-3E83-4EB3-9B52-7D50B81F1A3A}" type="datetimeFigureOut">
              <a:rPr lang="ar-SA" smtClean="0"/>
              <a:pPr/>
              <a:t>21/08/37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F2AE6B8-DD90-4537-9081-D77741A98285}"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8C238148-3E83-4EB3-9B52-7D50B81F1A3A}" type="datetimeFigureOut">
              <a:rPr lang="ar-SA" smtClean="0"/>
              <a:pPr/>
              <a:t>21/08/37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F2AE6B8-DD90-4537-9081-D77741A98285}"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8C238148-3E83-4EB3-9B52-7D50B81F1A3A}" type="datetimeFigureOut">
              <a:rPr lang="ar-SA" smtClean="0"/>
              <a:pPr/>
              <a:t>21/08/37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F2AE6B8-DD90-4537-9081-D77741A98285}"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8C238148-3E83-4EB3-9B52-7D50B81F1A3A}" type="datetimeFigureOut">
              <a:rPr lang="ar-SA" smtClean="0"/>
              <a:pPr/>
              <a:t>21/08/37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2F2AE6B8-DD90-4537-9081-D77741A98285}"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8C238148-3E83-4EB3-9B52-7D50B81F1A3A}" type="datetimeFigureOut">
              <a:rPr lang="ar-SA" smtClean="0"/>
              <a:pPr/>
              <a:t>21/08/37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2F2AE6B8-DD90-4537-9081-D77741A98285}"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8C238148-3E83-4EB3-9B52-7D50B81F1A3A}" type="datetimeFigureOut">
              <a:rPr lang="ar-SA" smtClean="0"/>
              <a:pPr/>
              <a:t>21/08/37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2F2AE6B8-DD90-4537-9081-D77741A98285}"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C238148-3E83-4EB3-9B52-7D50B81F1A3A}" type="datetimeFigureOut">
              <a:rPr lang="ar-SA" smtClean="0"/>
              <a:pPr/>
              <a:t>21/08/37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F2AE6B8-DD90-4537-9081-D77741A98285}"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C238148-3E83-4EB3-9B52-7D50B81F1A3A}" type="datetimeFigureOut">
              <a:rPr lang="ar-SA" smtClean="0"/>
              <a:pPr/>
              <a:t>21/08/37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F2AE6B8-DD90-4537-9081-D77741A98285}"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C238148-3E83-4EB3-9B52-7D50B81F1A3A}" type="datetimeFigureOut">
              <a:rPr lang="ar-SA" smtClean="0"/>
              <a:pPr/>
              <a:t>21/08/37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F2AE6B8-DD90-4537-9081-D77741A98285}"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0.emf"/><Relationship Id="rId18" Type="http://schemas.openxmlformats.org/officeDocument/2006/relationships/oleObject" Target="../embeddings/oleObject8.bin"/><Relationship Id="rId26" Type="http://schemas.openxmlformats.org/officeDocument/2006/relationships/oleObject" Target="../embeddings/oleObject12.bin"/><Relationship Id="rId3" Type="http://schemas.openxmlformats.org/officeDocument/2006/relationships/image" Target="../media/image20.jpeg"/><Relationship Id="rId21" Type="http://schemas.openxmlformats.org/officeDocument/2006/relationships/image" Target="../media/image14.emf"/><Relationship Id="rId7" Type="http://schemas.openxmlformats.org/officeDocument/2006/relationships/image" Target="../media/image7.wmf"/><Relationship Id="rId12" Type="http://schemas.openxmlformats.org/officeDocument/2006/relationships/oleObject" Target="../embeddings/oleObject5.bin"/><Relationship Id="rId17" Type="http://schemas.openxmlformats.org/officeDocument/2006/relationships/image" Target="../media/image12.emf"/><Relationship Id="rId25" Type="http://schemas.openxmlformats.org/officeDocument/2006/relationships/image" Target="../media/image16.emf"/><Relationship Id="rId2" Type="http://schemas.openxmlformats.org/officeDocument/2006/relationships/slideLayout" Target="../slideLayouts/slideLayout7.xml"/><Relationship Id="rId16" Type="http://schemas.openxmlformats.org/officeDocument/2006/relationships/oleObject" Target="../embeddings/oleObject7.bin"/><Relationship Id="rId20" Type="http://schemas.openxmlformats.org/officeDocument/2006/relationships/oleObject" Target="../embeddings/oleObject9.bin"/><Relationship Id="rId29" Type="http://schemas.openxmlformats.org/officeDocument/2006/relationships/image" Target="../media/image18.e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emf"/><Relationship Id="rId24" Type="http://schemas.openxmlformats.org/officeDocument/2006/relationships/oleObject" Target="../embeddings/oleObject11.bin"/><Relationship Id="rId5" Type="http://schemas.openxmlformats.org/officeDocument/2006/relationships/image" Target="../media/image6.wmf"/><Relationship Id="rId15" Type="http://schemas.openxmlformats.org/officeDocument/2006/relationships/image" Target="../media/image11.emf"/><Relationship Id="rId23" Type="http://schemas.openxmlformats.org/officeDocument/2006/relationships/image" Target="../media/image15.emf"/><Relationship Id="rId28" Type="http://schemas.openxmlformats.org/officeDocument/2006/relationships/oleObject" Target="../embeddings/oleObject13.bin"/><Relationship Id="rId10" Type="http://schemas.openxmlformats.org/officeDocument/2006/relationships/oleObject" Target="../embeddings/oleObject4.bin"/><Relationship Id="rId19" Type="http://schemas.openxmlformats.org/officeDocument/2006/relationships/image" Target="../media/image13.emf"/><Relationship Id="rId31" Type="http://schemas.openxmlformats.org/officeDocument/2006/relationships/image" Target="../media/image19.emf"/><Relationship Id="rId4" Type="http://schemas.openxmlformats.org/officeDocument/2006/relationships/oleObject" Target="../embeddings/oleObject1.bin"/><Relationship Id="rId9" Type="http://schemas.openxmlformats.org/officeDocument/2006/relationships/image" Target="../media/image8.emf"/><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image" Target="../media/image17.emf"/><Relationship Id="rId30" Type="http://schemas.openxmlformats.org/officeDocument/2006/relationships/oleObject" Target="../embeddings/oleObject14.bin"/></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5.emf"/><Relationship Id="rId3" Type="http://schemas.openxmlformats.org/officeDocument/2006/relationships/image" Target="../media/image20.jpeg"/><Relationship Id="rId7" Type="http://schemas.openxmlformats.org/officeDocument/2006/relationships/image" Target="../media/image22.emf"/><Relationship Id="rId12"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16.bin"/><Relationship Id="rId11" Type="http://schemas.openxmlformats.org/officeDocument/2006/relationships/image" Target="../media/image24.emf"/><Relationship Id="rId5" Type="http://schemas.openxmlformats.org/officeDocument/2006/relationships/image" Target="../media/image21.e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23.emf"/></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5.emf"/><Relationship Id="rId5" Type="http://schemas.openxmlformats.org/officeDocument/2006/relationships/oleObject" Target="../embeddings/oleObject21.bin"/><Relationship Id="rId10" Type="http://schemas.openxmlformats.org/officeDocument/2006/relationships/image" Target="../media/image37.emf"/><Relationship Id="rId4" Type="http://schemas.openxmlformats.org/officeDocument/2006/relationships/image" Target="../media/image34.emf"/><Relationship Id="rId9" Type="http://schemas.openxmlformats.org/officeDocument/2006/relationships/oleObject" Target="../embeddings/oleObject23.bin"/></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5.emf"/><Relationship Id="rId5" Type="http://schemas.openxmlformats.org/officeDocument/2006/relationships/oleObject" Target="../embeddings/oleObject25.bin"/><Relationship Id="rId10" Type="http://schemas.openxmlformats.org/officeDocument/2006/relationships/image" Target="../media/image37.emf"/><Relationship Id="rId4" Type="http://schemas.openxmlformats.org/officeDocument/2006/relationships/image" Target="../media/image34.emf"/><Relationship Id="rId9" Type="http://schemas.openxmlformats.org/officeDocument/2006/relationships/oleObject" Target="../embeddings/oleObject27.bin"/></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45.emf"/><Relationship Id="rId3" Type="http://schemas.openxmlformats.org/officeDocument/2006/relationships/image" Target="../media/image5.jpeg"/><Relationship Id="rId7" Type="http://schemas.openxmlformats.org/officeDocument/2006/relationships/image" Target="../media/image42.emf"/><Relationship Id="rId12"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29.bin"/><Relationship Id="rId11" Type="http://schemas.openxmlformats.org/officeDocument/2006/relationships/image" Target="../media/image44.emf"/><Relationship Id="rId5" Type="http://schemas.openxmlformats.org/officeDocument/2006/relationships/image" Target="../media/image41.e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43.emf"/></Relationships>
</file>

<file path=ppt/slides/_rels/slide4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oleObject" Target="../embeddings/oleObject33.bin"/><Relationship Id="rId7" Type="http://schemas.openxmlformats.org/officeDocument/2006/relationships/image" Target="../media/image47.e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34.bin"/><Relationship Id="rId5" Type="http://schemas.openxmlformats.org/officeDocument/2006/relationships/chart" Target="../charts/chart1.xml"/><Relationship Id="rId4" Type="http://schemas.openxmlformats.org/officeDocument/2006/relationships/image" Target="../media/image46.e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image" Target="../media/image5.jpeg"/><Relationship Id="rId7" Type="http://schemas.openxmlformats.org/officeDocument/2006/relationships/image" Target="../media/image48.e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35.bin"/><Relationship Id="rId11" Type="http://schemas.openxmlformats.org/officeDocument/2006/relationships/image" Target="../media/image50.emf"/><Relationship Id="rId5" Type="http://schemas.openxmlformats.org/officeDocument/2006/relationships/image" Target="../media/image52.png"/><Relationship Id="rId10" Type="http://schemas.openxmlformats.org/officeDocument/2006/relationships/oleObject" Target="../embeddings/oleObject37.bin"/><Relationship Id="rId4" Type="http://schemas.openxmlformats.org/officeDocument/2006/relationships/image" Target="../media/image51.png"/><Relationship Id="rId9" Type="http://schemas.openxmlformats.org/officeDocument/2006/relationships/image" Target="../media/image49.e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image" Target="../media/image5.jpeg"/><Relationship Id="rId7" Type="http://schemas.openxmlformats.org/officeDocument/2006/relationships/image" Target="../media/image55.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53.emf"/><Relationship Id="rId5" Type="http://schemas.openxmlformats.org/officeDocument/2006/relationships/oleObject" Target="../embeddings/oleObject38.bin"/><Relationship Id="rId4" Type="http://schemas.openxmlformats.org/officeDocument/2006/relationships/image" Target="../media/image54.png"/></Relationships>
</file>

<file path=ppt/slides/_rels/slide44.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image" Target="../media/image5.jpeg"/><Relationship Id="rId7"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58.png"/><Relationship Id="rId5" Type="http://schemas.openxmlformats.org/officeDocument/2006/relationships/image" Target="../media/image53.emf"/><Relationship Id="rId10" Type="http://schemas.openxmlformats.org/officeDocument/2006/relationships/image" Target="../media/image57.emf"/><Relationship Id="rId4" Type="http://schemas.openxmlformats.org/officeDocument/2006/relationships/oleObject" Target="../embeddings/oleObject40.bin"/><Relationship Id="rId9" Type="http://schemas.openxmlformats.org/officeDocument/2006/relationships/oleObject" Target="../embeddings/oleObject42.bin"/></Relationships>
</file>

<file path=ppt/slides/_rels/slide45.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image" Target="../media/image5.jpeg"/><Relationship Id="rId7"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59.emf"/><Relationship Id="rId5" Type="http://schemas.openxmlformats.org/officeDocument/2006/relationships/oleObject" Target="../embeddings/oleObject43.bin"/><Relationship Id="rId10" Type="http://schemas.openxmlformats.org/officeDocument/2006/relationships/image" Target="../media/image61.emf"/><Relationship Id="rId4" Type="http://schemas.openxmlformats.org/officeDocument/2006/relationships/image" Target="../media/image62.png"/><Relationship Id="rId9" Type="http://schemas.openxmlformats.org/officeDocument/2006/relationships/oleObject" Target="../embeddings/oleObject45.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image" Target="../media/image67.emf"/><Relationship Id="rId3" Type="http://schemas.openxmlformats.org/officeDocument/2006/relationships/image" Target="../media/image5.jpeg"/><Relationship Id="rId7" Type="http://schemas.openxmlformats.org/officeDocument/2006/relationships/image" Target="../media/image64.emf"/><Relationship Id="rId12" Type="http://schemas.openxmlformats.org/officeDocument/2006/relationships/oleObject" Target="../embeddings/oleObject50.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47.bin"/><Relationship Id="rId11" Type="http://schemas.openxmlformats.org/officeDocument/2006/relationships/image" Target="../media/image66.emf"/><Relationship Id="rId5" Type="http://schemas.openxmlformats.org/officeDocument/2006/relationships/image" Target="../media/image63.emf"/><Relationship Id="rId15" Type="http://schemas.openxmlformats.org/officeDocument/2006/relationships/image" Target="../media/image68.emf"/><Relationship Id="rId10" Type="http://schemas.openxmlformats.org/officeDocument/2006/relationships/oleObject" Target="../embeddings/oleObject49.bin"/><Relationship Id="rId4" Type="http://schemas.openxmlformats.org/officeDocument/2006/relationships/oleObject" Target="../embeddings/oleObject46.bin"/><Relationship Id="rId9" Type="http://schemas.openxmlformats.org/officeDocument/2006/relationships/image" Target="../media/image65.emf"/><Relationship Id="rId14" Type="http://schemas.openxmlformats.org/officeDocument/2006/relationships/oleObject" Target="../embeddings/oleObject51.bin"/></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chart" Target="../charts/chart3.xml"/><Relationship Id="rId5" Type="http://schemas.openxmlformats.org/officeDocument/2006/relationships/image" Target="../media/image69.emf"/><Relationship Id="rId4" Type="http://schemas.openxmlformats.org/officeDocument/2006/relationships/oleObject" Target="../embeddings/oleObject52.bin"/></Relationships>
</file>

<file path=ppt/slides/_rels/slide48.xml.rels><?xml version="1.0" encoding="UTF-8" standalone="yes"?>
<Relationships xmlns="http://schemas.openxmlformats.org/package/2006/relationships"><Relationship Id="rId8" Type="http://schemas.openxmlformats.org/officeDocument/2006/relationships/image" Target="../media/image71.emf"/><Relationship Id="rId3" Type="http://schemas.openxmlformats.org/officeDocument/2006/relationships/image" Target="../media/image5.jpeg"/><Relationship Id="rId7" Type="http://schemas.openxmlformats.org/officeDocument/2006/relationships/oleObject" Target="../embeddings/oleObject54.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70.emf"/><Relationship Id="rId5" Type="http://schemas.openxmlformats.org/officeDocument/2006/relationships/oleObject" Target="../embeddings/oleObject53.bin"/><Relationship Id="rId10" Type="http://schemas.openxmlformats.org/officeDocument/2006/relationships/image" Target="../media/image48.emf"/><Relationship Id="rId4" Type="http://schemas.openxmlformats.org/officeDocument/2006/relationships/image" Target="../media/image72.png"/><Relationship Id="rId9" Type="http://schemas.openxmlformats.org/officeDocument/2006/relationships/oleObject" Target="../embeddings/oleObject55.bin"/></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70.emf"/><Relationship Id="rId5" Type="http://schemas.openxmlformats.org/officeDocument/2006/relationships/oleObject" Target="../embeddings/oleObject56.bin"/><Relationship Id="rId4" Type="http://schemas.openxmlformats.org/officeDocument/2006/relationships/image" Target="../media/image73.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chart" Target="../charts/chart4.xml"/><Relationship Id="rId5" Type="http://schemas.openxmlformats.org/officeDocument/2006/relationships/image" Target="../media/image74.emf"/><Relationship Id="rId4" Type="http://schemas.openxmlformats.org/officeDocument/2006/relationships/oleObject" Target="../embeddings/oleObject57.bin"/></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70.emf"/><Relationship Id="rId5" Type="http://schemas.openxmlformats.org/officeDocument/2006/relationships/oleObject" Target="../embeddings/oleObject58.bin"/><Relationship Id="rId4" Type="http://schemas.openxmlformats.org/officeDocument/2006/relationships/image" Target="../media/image75.png"/></Relationships>
</file>

<file path=ppt/slides/_rels/slide52.xml.rels><?xml version="1.0" encoding="UTF-8" standalone="yes"?>
<Relationships xmlns="http://schemas.openxmlformats.org/package/2006/relationships"><Relationship Id="rId8" Type="http://schemas.openxmlformats.org/officeDocument/2006/relationships/image" Target="../media/image77.emf"/><Relationship Id="rId3" Type="http://schemas.openxmlformats.org/officeDocument/2006/relationships/image" Target="../media/image5.jpeg"/><Relationship Id="rId7" Type="http://schemas.openxmlformats.org/officeDocument/2006/relationships/oleObject" Target="../embeddings/oleObject60.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76.emf"/><Relationship Id="rId5" Type="http://schemas.openxmlformats.org/officeDocument/2006/relationships/oleObject" Target="../embeddings/oleObject59.bin"/><Relationship Id="rId4" Type="http://schemas.openxmlformats.org/officeDocument/2006/relationships/image" Target="../media/image78.jpeg"/></Relationships>
</file>

<file path=ppt/slides/_rels/slide53.xml.rels><?xml version="1.0" encoding="UTF-8" standalone="yes"?>
<Relationships xmlns="http://schemas.openxmlformats.org/package/2006/relationships"><Relationship Id="rId8" Type="http://schemas.openxmlformats.org/officeDocument/2006/relationships/image" Target="../media/image80.emf"/><Relationship Id="rId3" Type="http://schemas.openxmlformats.org/officeDocument/2006/relationships/image" Target="../media/image81.jpeg"/><Relationship Id="rId7" Type="http://schemas.openxmlformats.org/officeDocument/2006/relationships/oleObject" Target="../embeddings/oleObject62.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79.emf"/><Relationship Id="rId5" Type="http://schemas.openxmlformats.org/officeDocument/2006/relationships/oleObject" Target="../embeddings/oleObject61.bin"/><Relationship Id="rId4" Type="http://schemas.openxmlformats.org/officeDocument/2006/relationships/image" Target="../media/image5.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3.gif"/><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3.gif"/><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0000"/>
            <a:lum/>
          </a:blip>
          <a:srcRect/>
          <a:stretch>
            <a:fillRect l="-17000" r="-17000"/>
          </a:stretch>
        </a:blipFill>
        <a:effectLst/>
      </p:bgPr>
    </p:bg>
    <p:spTree>
      <p:nvGrpSpPr>
        <p:cNvPr id="1" name=""/>
        <p:cNvGrpSpPr/>
        <p:nvPr/>
      </p:nvGrpSpPr>
      <p:grpSpPr>
        <a:xfrm>
          <a:off x="0" y="0"/>
          <a:ext cx="0" cy="0"/>
          <a:chOff x="0" y="0"/>
          <a:chExt cx="0" cy="0"/>
        </a:xfrm>
      </p:grpSpPr>
      <p:sp>
        <p:nvSpPr>
          <p:cNvPr id="3" name="مربع نص 2"/>
          <p:cNvSpPr txBox="1"/>
          <p:nvPr/>
        </p:nvSpPr>
        <p:spPr>
          <a:xfrm>
            <a:off x="571472" y="285728"/>
            <a:ext cx="8286808" cy="1200329"/>
          </a:xfrm>
          <a:prstGeom prst="rect">
            <a:avLst/>
          </a:prstGeom>
          <a:solidFill>
            <a:srgbClr val="33CC33"/>
          </a:solidFill>
        </p:spPr>
        <p:txBody>
          <a:bodyPr wrap="square" rtlCol="1">
            <a:spAutoFit/>
          </a:bodyPr>
          <a:lstStyle/>
          <a:p>
            <a:pPr algn="ctr"/>
            <a:r>
              <a:rPr lang="ar-SA" sz="3600" b="1" dirty="0" smtClean="0">
                <a:solidFill>
                  <a:schemeClr val="bg1"/>
                </a:solidFill>
              </a:rPr>
              <a:t>دراسة على تفاعلات </a:t>
            </a:r>
            <a:r>
              <a:rPr lang="ar-SA" sz="3600" b="1" dirty="0" err="1" smtClean="0">
                <a:solidFill>
                  <a:schemeClr val="bg1"/>
                </a:solidFill>
              </a:rPr>
              <a:t>ألكة</a:t>
            </a:r>
            <a:r>
              <a:rPr lang="ar-SA" sz="3600" b="1" dirty="0" smtClean="0">
                <a:solidFill>
                  <a:schemeClr val="bg1"/>
                </a:solidFill>
              </a:rPr>
              <a:t> </a:t>
            </a:r>
            <a:r>
              <a:rPr lang="ar-SA" sz="3600" b="1" dirty="0" err="1" smtClean="0">
                <a:solidFill>
                  <a:schemeClr val="bg1"/>
                </a:solidFill>
              </a:rPr>
              <a:t>الآرينات</a:t>
            </a:r>
            <a:endParaRPr lang="ar-SA" sz="3600" b="1" dirty="0" smtClean="0">
              <a:solidFill>
                <a:schemeClr val="bg1"/>
              </a:solidFill>
            </a:endParaRPr>
          </a:p>
          <a:p>
            <a:pPr algn="ctr"/>
            <a:r>
              <a:rPr lang="en-GB" sz="3600" b="1" i="1" dirty="0" smtClean="0">
                <a:solidFill>
                  <a:schemeClr val="bg1"/>
                </a:solidFill>
              </a:rPr>
              <a:t>Studies on Alkylation Reactions of </a:t>
            </a:r>
            <a:r>
              <a:rPr lang="en-GB" sz="3600" b="1" i="1" dirty="0" err="1" smtClean="0">
                <a:solidFill>
                  <a:schemeClr val="bg1"/>
                </a:solidFill>
              </a:rPr>
              <a:t>Arenes</a:t>
            </a:r>
            <a:endParaRPr lang="en-US" sz="3600" dirty="0" smtClean="0">
              <a:solidFill>
                <a:schemeClr val="bg1"/>
              </a:solidFill>
            </a:endParaRPr>
          </a:p>
        </p:txBody>
      </p:sp>
      <p:sp>
        <p:nvSpPr>
          <p:cNvPr id="5" name="مربع نص 4"/>
          <p:cNvSpPr txBox="1"/>
          <p:nvPr/>
        </p:nvSpPr>
        <p:spPr>
          <a:xfrm>
            <a:off x="596610" y="1669309"/>
            <a:ext cx="8143932" cy="830997"/>
          </a:xfrm>
          <a:prstGeom prst="rect">
            <a:avLst/>
          </a:prstGeom>
          <a:noFill/>
        </p:spPr>
        <p:txBody>
          <a:bodyPr wrap="square" rtlCol="1">
            <a:spAutoFit/>
          </a:bodyPr>
          <a:lstStyle/>
          <a:p>
            <a:pPr algn="ctr"/>
            <a:r>
              <a:rPr lang="ar-SA" sz="2400" b="1" dirty="0" smtClean="0"/>
              <a:t> إعداد</a:t>
            </a:r>
          </a:p>
          <a:p>
            <a:pPr algn="ctr"/>
            <a:r>
              <a:rPr lang="ar-SA" sz="2400" b="1" dirty="0" smtClean="0"/>
              <a:t>هنادي يوسف عبد القادر مدراسي</a:t>
            </a:r>
          </a:p>
        </p:txBody>
      </p:sp>
      <p:sp>
        <p:nvSpPr>
          <p:cNvPr id="6" name="مربع نص 5"/>
          <p:cNvSpPr txBox="1"/>
          <p:nvPr/>
        </p:nvSpPr>
        <p:spPr>
          <a:xfrm>
            <a:off x="776199" y="2610145"/>
            <a:ext cx="7858180" cy="523220"/>
          </a:xfrm>
          <a:prstGeom prst="rect">
            <a:avLst/>
          </a:prstGeom>
          <a:noFill/>
        </p:spPr>
        <p:txBody>
          <a:bodyPr wrap="square" rtlCol="1">
            <a:spAutoFit/>
          </a:bodyPr>
          <a:lstStyle/>
          <a:p>
            <a:pPr algn="ctr"/>
            <a:r>
              <a:rPr lang="ar-SA" sz="2800" b="1" dirty="0" smtClean="0">
                <a:solidFill>
                  <a:srgbClr val="33CC33"/>
                </a:solidFill>
              </a:rPr>
              <a:t>رسالة مقدمه لنيل درجة الدكتوراه في العلوم</a:t>
            </a:r>
            <a:endParaRPr lang="en-US" sz="2800" dirty="0" smtClean="0">
              <a:solidFill>
                <a:srgbClr val="33CC33"/>
              </a:solidFill>
            </a:endParaRPr>
          </a:p>
        </p:txBody>
      </p:sp>
      <p:sp>
        <p:nvSpPr>
          <p:cNvPr id="7" name="مربع نص 6"/>
          <p:cNvSpPr txBox="1"/>
          <p:nvPr/>
        </p:nvSpPr>
        <p:spPr>
          <a:xfrm>
            <a:off x="2143108" y="3137600"/>
            <a:ext cx="4776759" cy="1107996"/>
          </a:xfrm>
          <a:prstGeom prst="rect">
            <a:avLst/>
          </a:prstGeom>
          <a:noFill/>
        </p:spPr>
        <p:txBody>
          <a:bodyPr wrap="square" rtlCol="1">
            <a:spAutoFit/>
          </a:bodyPr>
          <a:lstStyle/>
          <a:p>
            <a:pPr algn="ctr"/>
            <a:r>
              <a:rPr lang="ar-SA" sz="2400" b="1" dirty="0" smtClean="0">
                <a:solidFill>
                  <a:srgbClr val="FF0000"/>
                </a:solidFill>
              </a:rPr>
              <a:t>المشرف على الرسالة</a:t>
            </a:r>
            <a:endParaRPr lang="en-US" sz="2400" b="1" dirty="0" smtClean="0">
              <a:solidFill>
                <a:srgbClr val="FF0000"/>
              </a:solidFill>
            </a:endParaRPr>
          </a:p>
          <a:p>
            <a:pPr algn="ctr"/>
            <a:r>
              <a:rPr lang="ar-SA" sz="2400" b="1" dirty="0" smtClean="0"/>
              <a:t>أ. د. / حسن عبد القادر حسن البار</a:t>
            </a:r>
          </a:p>
          <a:p>
            <a:pPr algn="ctr"/>
            <a:r>
              <a:rPr lang="ar-SA" b="1" dirty="0" smtClean="0"/>
              <a:t>أستاذ الكيمياء العضوية</a:t>
            </a:r>
            <a:endParaRPr lang="ar-SA" b="1" dirty="0"/>
          </a:p>
        </p:txBody>
      </p:sp>
      <p:sp>
        <p:nvSpPr>
          <p:cNvPr id="8" name="مربع نص 7"/>
          <p:cNvSpPr txBox="1"/>
          <p:nvPr/>
        </p:nvSpPr>
        <p:spPr>
          <a:xfrm>
            <a:off x="1085101" y="5640189"/>
            <a:ext cx="7143800" cy="646331"/>
          </a:xfrm>
          <a:prstGeom prst="rect">
            <a:avLst/>
          </a:prstGeom>
          <a:noFill/>
        </p:spPr>
        <p:txBody>
          <a:bodyPr wrap="square" rtlCol="1">
            <a:spAutoFit/>
          </a:bodyPr>
          <a:lstStyle/>
          <a:p>
            <a:pPr algn="ctr"/>
            <a:r>
              <a:rPr lang="ar-SA" b="1" dirty="0" smtClean="0"/>
              <a:t>قسم الكيمياء - كلية العلوم - جامعة الملك عبد العزيز</a:t>
            </a:r>
            <a:endParaRPr lang="en-US" b="1" dirty="0" smtClean="0"/>
          </a:p>
          <a:p>
            <a:pPr algn="ctr"/>
            <a:r>
              <a:rPr lang="ar-SA" b="1" dirty="0" smtClean="0"/>
              <a:t>محافظة جدة – المملكة العربية السعودية</a:t>
            </a:r>
            <a:endParaRPr lang="en-US" b="1" dirty="0" smtClean="0"/>
          </a:p>
        </p:txBody>
      </p:sp>
      <p:sp>
        <p:nvSpPr>
          <p:cNvPr id="9" name="مربع نص 8"/>
          <p:cNvSpPr txBox="1"/>
          <p:nvPr/>
        </p:nvSpPr>
        <p:spPr>
          <a:xfrm>
            <a:off x="2786050" y="6215082"/>
            <a:ext cx="3714776" cy="369332"/>
          </a:xfrm>
          <a:prstGeom prst="rect">
            <a:avLst/>
          </a:prstGeom>
          <a:noFill/>
        </p:spPr>
        <p:txBody>
          <a:bodyPr wrap="square" rtlCol="1">
            <a:spAutoFit/>
          </a:bodyPr>
          <a:lstStyle/>
          <a:p>
            <a:pPr algn="ctr"/>
            <a:r>
              <a:rPr lang="ar-SA" b="1" dirty="0" smtClean="0"/>
              <a:t>رجب 1431هـ - يونيو 2010 </a:t>
            </a:r>
            <a:r>
              <a:rPr lang="ar-SA" b="1" dirty="0" err="1" smtClean="0"/>
              <a:t>م</a:t>
            </a:r>
            <a:r>
              <a:rPr lang="ar-SA" dirty="0" smtClean="0"/>
              <a:t> </a:t>
            </a:r>
            <a:endParaRPr lang="ar-SA" dirty="0"/>
          </a:p>
        </p:txBody>
      </p:sp>
      <p:sp>
        <p:nvSpPr>
          <p:cNvPr id="11" name="مربع نص 7"/>
          <p:cNvSpPr txBox="1"/>
          <p:nvPr/>
        </p:nvSpPr>
        <p:spPr>
          <a:xfrm>
            <a:off x="870787" y="4352046"/>
            <a:ext cx="7572428" cy="1077218"/>
          </a:xfrm>
          <a:prstGeom prst="rect">
            <a:avLst/>
          </a:prstGeom>
          <a:noFill/>
        </p:spPr>
        <p:txBody>
          <a:bodyPr wrap="square" rtlCol="1">
            <a:spAutoFit/>
          </a:bodyPr>
          <a:lstStyle/>
          <a:p>
            <a:pPr algn="ctr"/>
            <a:r>
              <a:rPr lang="ar-SA" sz="2400" b="1" dirty="0" smtClean="0">
                <a:solidFill>
                  <a:srgbClr val="FF0000"/>
                </a:solidFill>
              </a:rPr>
              <a:t>    المشرفات المساعدات </a:t>
            </a:r>
          </a:p>
          <a:p>
            <a:r>
              <a:rPr lang="ar-SA" sz="2000" b="1" dirty="0" smtClean="0"/>
              <a:t>   د. ضحى عبد الحميد الهاشمي                             د. مريم عبد الله الشيخ</a:t>
            </a:r>
          </a:p>
          <a:p>
            <a:r>
              <a:rPr lang="ar-SA" sz="2000" b="1" dirty="0" smtClean="0"/>
              <a:t>أستاذ الكيمياء غير العضوية المساعد                 أستاذ الكيمياء غير العضوية المساعد </a:t>
            </a:r>
            <a:endParaRPr lang="ar-SA"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ppt_w</p:attrName>
                                        </p:attrNameLst>
                                      </p:cBhvr>
                                      <p:tavLst>
                                        <p:tav tm="0" fmla="#ppt_w*sin(2.5*pi*$)">
                                          <p:val>
                                            <p:fltVal val="0"/>
                                          </p:val>
                                        </p:tav>
                                        <p:tav tm="100000">
                                          <p:val>
                                            <p:fltVal val="1"/>
                                          </p:val>
                                        </p:tav>
                                      </p:tavLst>
                                    </p:anim>
                                    <p:anim calcmode="lin" valueType="num">
                                      <p:cBhvr>
                                        <p:cTn id="9" dur="1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ppt_w</p:attrName>
                                        </p:attrNameLst>
                                      </p:cBhvr>
                                      <p:tavLst>
                                        <p:tav tm="0" fmla="#ppt_w*sin(2.5*pi*$)">
                                          <p:val>
                                            <p:fltVal val="0"/>
                                          </p:val>
                                        </p:tav>
                                        <p:tav tm="100000">
                                          <p:val>
                                            <p:fltVal val="1"/>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ppt_w</p:attrName>
                                        </p:attrNameLst>
                                      </p:cBhvr>
                                      <p:tavLst>
                                        <p:tav tm="0" fmla="#ppt_w*sin(2.5*pi*$)">
                                          <p:val>
                                            <p:fltVal val="0"/>
                                          </p:val>
                                        </p:tav>
                                        <p:tav tm="100000">
                                          <p:val>
                                            <p:fltVal val="1"/>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iterate type="lt">
                                    <p:tmPct val="10000"/>
                                  </p:iterate>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ppt_w</p:attrName>
                                        </p:attrNameLst>
                                      </p:cBhvr>
                                      <p:tavLst>
                                        <p:tav tm="0" fmla="#ppt_w*sin(2.5*pi*$)">
                                          <p:val>
                                            <p:fltVal val="0"/>
                                          </p:val>
                                        </p:tav>
                                        <p:tav tm="100000">
                                          <p:val>
                                            <p:fltVal val="1"/>
                                          </p:val>
                                        </p:tav>
                                      </p:tavLst>
                                    </p:anim>
                                    <p:anim calcmode="lin" valueType="num">
                                      <p:cBhvr>
                                        <p:cTn id="30" dur="1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iterate type="lt">
                                    <p:tmPct val="10000"/>
                                  </p:iterate>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ppt_w</p:attrName>
                                        </p:attrNameLst>
                                      </p:cBhvr>
                                      <p:tavLst>
                                        <p:tav tm="0" fmla="#ppt_w*sin(2.5*pi*$)">
                                          <p:val>
                                            <p:fltVal val="0"/>
                                          </p:val>
                                        </p:tav>
                                        <p:tav tm="100000">
                                          <p:val>
                                            <p:fltVal val="1"/>
                                          </p:val>
                                        </p:tav>
                                      </p:tavLst>
                                    </p:anim>
                                    <p:anim calcmode="lin" valueType="num">
                                      <p:cBhvr>
                                        <p:cTn id="37" dur="1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iterate type="lt">
                                    <p:tmPct val="10000"/>
                                  </p:iterate>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ppt_w</p:attrName>
                                        </p:attrNameLst>
                                      </p:cBhvr>
                                      <p:tavLst>
                                        <p:tav tm="0" fmla="#ppt_w*sin(2.5*pi*$)">
                                          <p:val>
                                            <p:fltVal val="0"/>
                                          </p:val>
                                        </p:tav>
                                        <p:tav tm="100000">
                                          <p:val>
                                            <p:fltVal val="1"/>
                                          </p:val>
                                        </p:tav>
                                      </p:tavLst>
                                    </p:anim>
                                    <p:anim calcmode="lin" valueType="num">
                                      <p:cBhvr>
                                        <p:cTn id="44" dur="1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iterate type="lt">
                                    <p:tmPct val="10000"/>
                                  </p:iterate>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ppt_w</p:attrName>
                                        </p:attrNameLst>
                                      </p:cBhvr>
                                      <p:tavLst>
                                        <p:tav tm="0" fmla="#ppt_w*sin(2.5*pi*$)">
                                          <p:val>
                                            <p:fltVal val="0"/>
                                          </p:val>
                                        </p:tav>
                                        <p:tav tm="100000">
                                          <p:val>
                                            <p:fltVal val="1"/>
                                          </p:val>
                                        </p:tav>
                                      </p:tavLst>
                                    </p:anim>
                                    <p:anim calcmode="lin" valueType="num">
                                      <p:cBhvr>
                                        <p:cTn id="51" dur="1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p:bldP spid="8" grpId="0"/>
      <p:bldP spid="9"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2071670" y="214290"/>
            <a:ext cx="7000924" cy="707886"/>
          </a:xfrm>
          <a:prstGeom prst="rect">
            <a:avLst/>
          </a:prstGeom>
          <a:solidFill>
            <a:schemeClr val="bg1"/>
          </a:solidFill>
        </p:spPr>
        <p:txBody>
          <a:bodyPr wrap="square" rtlCol="1">
            <a:spAutoFit/>
          </a:bodyPr>
          <a:lstStyle/>
          <a:p>
            <a:pPr algn="ctr"/>
            <a:r>
              <a:rPr lang="ar-SA" sz="4000" b="1" dirty="0" smtClean="0"/>
              <a:t>الجزء الثاني: </a:t>
            </a:r>
            <a:r>
              <a:rPr lang="ar-SA" sz="3600" b="1" dirty="0" smtClean="0"/>
              <a:t>تفاعلات ألكلة فريدل – كرافت</a:t>
            </a:r>
            <a:endParaRPr lang="ar-SA" sz="3600" dirty="0"/>
          </a:p>
        </p:txBody>
      </p:sp>
      <p:graphicFrame>
        <p:nvGraphicFramePr>
          <p:cNvPr id="4" name="Object 1"/>
          <p:cNvGraphicFramePr>
            <a:graphicFrameLocks noChangeAspect="1"/>
          </p:cNvGraphicFramePr>
          <p:nvPr/>
        </p:nvGraphicFramePr>
        <p:xfrm>
          <a:off x="3351839" y="962693"/>
          <a:ext cx="4006243" cy="894671"/>
        </p:xfrm>
        <a:graphic>
          <a:graphicData uri="http://schemas.openxmlformats.org/presentationml/2006/ole">
            <mc:AlternateContent xmlns:mc="http://schemas.openxmlformats.org/markup-compatibility/2006">
              <mc:Choice xmlns:v="urn:schemas-microsoft-com:vml" Requires="v">
                <p:oleObj spid="_x0000_s35855" r:id="rId4" imgW="3360420" imgH="777240" progId="">
                  <p:embed/>
                </p:oleObj>
              </mc:Choice>
              <mc:Fallback>
                <p:oleObj r:id="rId4" imgW="3360420" imgH="777240"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1839" y="962693"/>
                        <a:ext cx="4006243" cy="8946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4"/>
          <p:cNvGrpSpPr/>
          <p:nvPr/>
        </p:nvGrpSpPr>
        <p:grpSpPr>
          <a:xfrm>
            <a:off x="142844" y="1928802"/>
            <a:ext cx="7072362" cy="4714908"/>
            <a:chOff x="357158" y="714356"/>
            <a:chExt cx="8786874" cy="6072230"/>
          </a:xfrm>
        </p:grpSpPr>
        <p:graphicFrame>
          <p:nvGraphicFramePr>
            <p:cNvPr id="6" name="Object 1"/>
            <p:cNvGraphicFramePr>
              <a:graphicFrameLocks noChangeAspect="1"/>
            </p:cNvGraphicFramePr>
            <p:nvPr/>
          </p:nvGraphicFramePr>
          <p:xfrm>
            <a:off x="2648666" y="714356"/>
            <a:ext cx="6495366" cy="1643074"/>
          </p:xfrm>
          <a:graphic>
            <a:graphicData uri="http://schemas.openxmlformats.org/presentationml/2006/ole">
              <mc:AlternateContent xmlns:mc="http://schemas.openxmlformats.org/markup-compatibility/2006">
                <mc:Choice xmlns:v="urn:schemas-microsoft-com:vml" Requires="v">
                  <p:oleObj spid="_x0000_s35856" r:id="rId6" imgW="3604260" imgH="1046480" progId="">
                    <p:embed/>
                  </p:oleObj>
                </mc:Choice>
                <mc:Fallback>
                  <p:oleObj r:id="rId6" imgW="3604260" imgH="104648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8666" y="714356"/>
                          <a:ext cx="6495366" cy="1643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مستطيل 5"/>
            <p:cNvSpPr/>
            <p:nvPr/>
          </p:nvSpPr>
          <p:spPr>
            <a:xfrm>
              <a:off x="4643438" y="2000240"/>
              <a:ext cx="995785" cy="369332"/>
            </a:xfrm>
            <a:prstGeom prst="rect">
              <a:avLst/>
            </a:prstGeom>
          </p:spPr>
          <p:txBody>
            <a:bodyPr wrap="none">
              <a:spAutoFit/>
            </a:bodyPr>
            <a:lstStyle/>
            <a:p>
              <a:r>
                <a:rPr lang="ar-SA" b="1" dirty="0" smtClean="0"/>
                <a:t>معادلة (1)</a:t>
              </a:r>
              <a:endParaRPr lang="ar-SA" dirty="0"/>
            </a:p>
          </p:txBody>
        </p:sp>
        <p:sp>
          <p:nvSpPr>
            <p:cNvPr id="8" name="مربع نص 10"/>
            <p:cNvSpPr txBox="1"/>
            <p:nvPr/>
          </p:nvSpPr>
          <p:spPr>
            <a:xfrm>
              <a:off x="3139832" y="4202676"/>
              <a:ext cx="1428760" cy="369332"/>
            </a:xfrm>
            <a:prstGeom prst="rect">
              <a:avLst/>
            </a:prstGeom>
            <a:noFill/>
          </p:spPr>
          <p:txBody>
            <a:bodyPr wrap="square" rtlCol="1">
              <a:spAutoFit/>
            </a:bodyPr>
            <a:lstStyle/>
            <a:p>
              <a:r>
                <a:rPr lang="ar-SA" b="1" dirty="0" smtClean="0"/>
                <a:t>معادلة ( 2 )</a:t>
              </a:r>
              <a:endParaRPr lang="ar-SA" b="1" dirty="0"/>
            </a:p>
          </p:txBody>
        </p:sp>
        <p:sp>
          <p:nvSpPr>
            <p:cNvPr id="9" name="مربع نص 13"/>
            <p:cNvSpPr txBox="1"/>
            <p:nvPr/>
          </p:nvSpPr>
          <p:spPr>
            <a:xfrm>
              <a:off x="1746400" y="6417254"/>
              <a:ext cx="1428760" cy="369332"/>
            </a:xfrm>
            <a:prstGeom prst="rect">
              <a:avLst/>
            </a:prstGeom>
            <a:noFill/>
          </p:spPr>
          <p:txBody>
            <a:bodyPr wrap="square" rtlCol="1">
              <a:spAutoFit/>
            </a:bodyPr>
            <a:lstStyle/>
            <a:p>
              <a:r>
                <a:rPr lang="ar-SA" b="1" dirty="0" smtClean="0"/>
                <a:t>معادلة ( 3 )</a:t>
              </a:r>
              <a:endParaRPr lang="ar-SA" b="1" dirty="0"/>
            </a:p>
          </p:txBody>
        </p:sp>
        <p:graphicFrame>
          <p:nvGraphicFramePr>
            <p:cNvPr id="10" name="Object 7"/>
            <p:cNvGraphicFramePr>
              <a:graphicFrameLocks noChangeAspect="1"/>
            </p:cNvGraphicFramePr>
            <p:nvPr/>
          </p:nvGraphicFramePr>
          <p:xfrm>
            <a:off x="1785918" y="3131106"/>
            <a:ext cx="782410" cy="895871"/>
          </p:xfrm>
          <a:graphic>
            <a:graphicData uri="http://schemas.openxmlformats.org/presentationml/2006/ole">
              <mc:AlternateContent xmlns:mc="http://schemas.openxmlformats.org/markup-compatibility/2006">
                <mc:Choice xmlns:v="urn:schemas-microsoft-com:vml" Requires="v">
                  <p:oleObj spid="_x0000_s35857" name="CS ChemDraw Drawing" r:id="rId8" imgW="525506" imgH="601692" progId="">
                    <p:embed/>
                  </p:oleObj>
                </mc:Choice>
                <mc:Fallback>
                  <p:oleObj name="CS ChemDraw Drawing" r:id="rId8" imgW="525506" imgH="601692" progId="">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85918" y="3131106"/>
                          <a:ext cx="782410" cy="89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8"/>
            <p:cNvGraphicFramePr>
              <a:graphicFrameLocks noChangeAspect="1"/>
            </p:cNvGraphicFramePr>
            <p:nvPr/>
          </p:nvGraphicFramePr>
          <p:xfrm>
            <a:off x="2751905" y="3196844"/>
            <a:ext cx="1316621" cy="940782"/>
          </p:xfrm>
          <a:graphic>
            <a:graphicData uri="http://schemas.openxmlformats.org/presentationml/2006/ole">
              <mc:AlternateContent xmlns:mc="http://schemas.openxmlformats.org/markup-compatibility/2006">
                <mc:Choice xmlns:v="urn:schemas-microsoft-com:vml" Requires="v">
                  <p:oleObj spid="_x0000_s35858" name="CS ChemDraw Drawing" r:id="rId10" imgW="883768" imgH="631885" progId="">
                    <p:embed/>
                  </p:oleObj>
                </mc:Choice>
                <mc:Fallback>
                  <p:oleObj name="CS ChemDraw Drawing" r:id="rId10" imgW="883768" imgH="631885" progId="">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1905" y="3196844"/>
                          <a:ext cx="1316621" cy="940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9"/>
            <p:cNvGraphicFramePr>
              <a:graphicFrameLocks noChangeAspect="1"/>
            </p:cNvGraphicFramePr>
            <p:nvPr/>
          </p:nvGraphicFramePr>
          <p:xfrm>
            <a:off x="2282576" y="2916792"/>
            <a:ext cx="1307166" cy="624036"/>
          </p:xfrm>
          <a:graphic>
            <a:graphicData uri="http://schemas.openxmlformats.org/presentationml/2006/ole">
              <mc:AlternateContent xmlns:mc="http://schemas.openxmlformats.org/markup-compatibility/2006">
                <mc:Choice xmlns:v="urn:schemas-microsoft-com:vml" Requires="v">
                  <p:oleObj spid="_x0000_s35859" name="CS ChemDraw Drawing" r:id="rId12" imgW="877284" imgH="418651" progId="">
                    <p:embed/>
                  </p:oleObj>
                </mc:Choice>
                <mc:Fallback>
                  <p:oleObj name="CS ChemDraw Drawing" r:id="rId12" imgW="877284" imgH="418651" progId="">
                    <p:embed/>
                    <p:pic>
                      <p:nvPicPr>
                        <p:cNvPr id="0"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2576" y="2916792"/>
                          <a:ext cx="1307166" cy="62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10"/>
            <p:cNvGraphicFramePr>
              <a:graphicFrameLocks noChangeAspect="1"/>
            </p:cNvGraphicFramePr>
            <p:nvPr/>
          </p:nvGraphicFramePr>
          <p:xfrm>
            <a:off x="3907979" y="3556884"/>
            <a:ext cx="647673" cy="177283"/>
          </p:xfrm>
          <a:graphic>
            <a:graphicData uri="http://schemas.openxmlformats.org/presentationml/2006/ole">
              <mc:AlternateContent xmlns:mc="http://schemas.openxmlformats.org/markup-compatibility/2006">
                <mc:Choice xmlns:v="urn:schemas-microsoft-com:vml" Requires="v">
                  <p:oleObj spid="_x0000_s35860" name="CS ChemDraw Drawing" r:id="rId14" imgW="435535" imgH="118613" progId="">
                    <p:embed/>
                  </p:oleObj>
                </mc:Choice>
                <mc:Fallback>
                  <p:oleObj name="CS ChemDraw Drawing" r:id="rId14" imgW="435535" imgH="118613" progId="">
                    <p:embed/>
                    <p:pic>
                      <p:nvPicPr>
                        <p:cNvPr id="0"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07979" y="3556884"/>
                          <a:ext cx="647673" cy="177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11"/>
            <p:cNvGraphicFramePr>
              <a:graphicFrameLocks noChangeAspect="1"/>
            </p:cNvGraphicFramePr>
            <p:nvPr/>
          </p:nvGraphicFramePr>
          <p:xfrm>
            <a:off x="4768975" y="2916792"/>
            <a:ext cx="1657005" cy="1649914"/>
          </p:xfrm>
          <a:graphic>
            <a:graphicData uri="http://schemas.openxmlformats.org/presentationml/2006/ole">
              <mc:AlternateContent xmlns:mc="http://schemas.openxmlformats.org/markup-compatibility/2006">
                <mc:Choice xmlns:v="urn:schemas-microsoft-com:vml" Requires="v">
                  <p:oleObj spid="_x0000_s35861" name="CS ChemDraw Drawing" r:id="rId16" imgW="1113423" imgH="1107686" progId="">
                    <p:embed/>
                  </p:oleObj>
                </mc:Choice>
                <mc:Fallback>
                  <p:oleObj name="CS ChemDraw Drawing" r:id="rId16" imgW="1113423" imgH="1107686" progId="">
                    <p:embed/>
                    <p:pic>
                      <p:nvPicPr>
                        <p:cNvPr id="0" name="Picture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68975" y="2916792"/>
                          <a:ext cx="1657005" cy="1649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12"/>
            <p:cNvGraphicFramePr>
              <a:graphicFrameLocks noChangeAspect="1"/>
            </p:cNvGraphicFramePr>
            <p:nvPr/>
          </p:nvGraphicFramePr>
          <p:xfrm>
            <a:off x="357158" y="5300068"/>
            <a:ext cx="1702441" cy="1151651"/>
          </p:xfrm>
          <a:graphic>
            <a:graphicData uri="http://schemas.openxmlformats.org/presentationml/2006/ole">
              <mc:AlternateContent xmlns:mc="http://schemas.openxmlformats.org/markup-compatibility/2006">
                <mc:Choice xmlns:v="urn:schemas-microsoft-com:vml" Requires="v">
                  <p:oleObj spid="_x0000_s35862" name="CS ChemDraw Drawing" r:id="rId18" imgW="967255" imgH="656416" progId="">
                    <p:embed/>
                  </p:oleObj>
                </mc:Choice>
                <mc:Fallback>
                  <p:oleObj name="CS ChemDraw Drawing" r:id="rId18" imgW="967255" imgH="656416" progId="">
                    <p:embed/>
                    <p:pic>
                      <p:nvPicPr>
                        <p:cNvPr id="0" name="Picture 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57158" y="5300068"/>
                          <a:ext cx="1702441" cy="11516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4"/>
            <p:cNvGraphicFramePr>
              <a:graphicFrameLocks noChangeAspect="1"/>
            </p:cNvGraphicFramePr>
            <p:nvPr/>
          </p:nvGraphicFramePr>
          <p:xfrm>
            <a:off x="1869326" y="5516091"/>
            <a:ext cx="867911" cy="484027"/>
          </p:xfrm>
          <a:graphic>
            <a:graphicData uri="http://schemas.openxmlformats.org/presentationml/2006/ole">
              <mc:AlternateContent xmlns:mc="http://schemas.openxmlformats.org/markup-compatibility/2006">
                <mc:Choice xmlns:v="urn:schemas-microsoft-com:vml" Requires="v">
                  <p:oleObj spid="_x0000_s35863" name="CS ChemDraw Drawing" r:id="rId20" imgW="497947" imgH="280089" progId="">
                    <p:embed/>
                  </p:oleObj>
                </mc:Choice>
                <mc:Fallback>
                  <p:oleObj name="CS ChemDraw Drawing" r:id="rId20" imgW="497947" imgH="280089" progId="">
                    <p:embed/>
                    <p:pic>
                      <p:nvPicPr>
                        <p:cNvPr id="0" name="Picture 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69326" y="5516091"/>
                          <a:ext cx="867911" cy="4840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1077239" y="4940028"/>
            <a:ext cx="1485463" cy="717695"/>
          </p:xfrm>
          <a:graphic>
            <a:graphicData uri="http://schemas.openxmlformats.org/presentationml/2006/ole">
              <mc:AlternateContent xmlns:mc="http://schemas.openxmlformats.org/markup-compatibility/2006">
                <mc:Choice xmlns:v="urn:schemas-microsoft-com:vml" Requires="v">
                  <p:oleObj spid="_x0000_s35864" name="CS ChemDraw Drawing" r:id="rId22" imgW="847023" imgH="406520" progId="">
                    <p:embed/>
                  </p:oleObj>
                </mc:Choice>
                <mc:Fallback>
                  <p:oleObj name="CS ChemDraw Drawing" r:id="rId22" imgW="847023" imgH="406520" progId="">
                    <p:embed/>
                    <p:pic>
                      <p:nvPicPr>
                        <p:cNvPr id="0" name="Picture 1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77239" y="4940028"/>
                          <a:ext cx="1485463" cy="7176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8"/>
            <p:cNvGraphicFramePr>
              <a:graphicFrameLocks noChangeAspect="1"/>
            </p:cNvGraphicFramePr>
            <p:nvPr/>
          </p:nvGraphicFramePr>
          <p:xfrm>
            <a:off x="1005230" y="5524675"/>
            <a:ext cx="300431" cy="567481"/>
          </p:xfrm>
          <a:graphic>
            <a:graphicData uri="http://schemas.openxmlformats.org/presentationml/2006/ole">
              <mc:AlternateContent xmlns:mc="http://schemas.openxmlformats.org/markup-compatibility/2006">
                <mc:Choice xmlns:v="urn:schemas-microsoft-com:vml" Requires="v">
                  <p:oleObj spid="_x0000_s35865" name="CS ChemDraw Drawing" r:id="rId24" imgW="168594" imgH="324030" progId="">
                    <p:embed/>
                  </p:oleObj>
                </mc:Choice>
                <mc:Fallback>
                  <p:oleObj name="CS ChemDraw Drawing" r:id="rId24" imgW="168594" imgH="324030" progId="">
                    <p:embed/>
                    <p:pic>
                      <p:nvPicPr>
                        <p:cNvPr id="0" name="Picture 1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05230" y="5524675"/>
                          <a:ext cx="300431" cy="5674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20"/>
            <p:cNvGraphicFramePr>
              <a:graphicFrameLocks noChangeAspect="1"/>
            </p:cNvGraphicFramePr>
            <p:nvPr/>
          </p:nvGraphicFramePr>
          <p:xfrm>
            <a:off x="2661415" y="4893771"/>
            <a:ext cx="2520280" cy="1702441"/>
          </p:xfrm>
          <a:graphic>
            <a:graphicData uri="http://schemas.openxmlformats.org/presentationml/2006/ole">
              <mc:AlternateContent xmlns:mc="http://schemas.openxmlformats.org/markup-compatibility/2006">
                <mc:Choice xmlns:v="urn:schemas-microsoft-com:vml" Requires="v">
                  <p:oleObj spid="_x0000_s35866" name="CS ChemDraw Drawing" r:id="rId26" imgW="1436832" imgH="972089" progId="">
                    <p:embed/>
                  </p:oleObj>
                </mc:Choice>
                <mc:Fallback>
                  <p:oleObj name="CS ChemDraw Drawing" r:id="rId26" imgW="1436832" imgH="972089" progId="">
                    <p:embed/>
                    <p:pic>
                      <p:nvPicPr>
                        <p:cNvPr id="0" name="Picture 1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661415" y="4893771"/>
                          <a:ext cx="2520280" cy="17024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22"/>
            <p:cNvGraphicFramePr>
              <a:graphicFrameLocks noChangeAspect="1"/>
            </p:cNvGraphicFramePr>
            <p:nvPr/>
          </p:nvGraphicFramePr>
          <p:xfrm>
            <a:off x="2733423" y="5747852"/>
            <a:ext cx="650934" cy="200288"/>
          </p:xfrm>
          <a:graphic>
            <a:graphicData uri="http://schemas.openxmlformats.org/presentationml/2006/ole">
              <mc:AlternateContent xmlns:mc="http://schemas.openxmlformats.org/markup-compatibility/2006">
                <mc:Choice xmlns:v="urn:schemas-microsoft-com:vml" Requires="v">
                  <p:oleObj spid="_x0000_s35867" name="CS ChemDraw Drawing" r:id="rId28" imgW="374473" imgH="114030" progId="">
                    <p:embed/>
                  </p:oleObj>
                </mc:Choice>
                <mc:Fallback>
                  <p:oleObj name="CS ChemDraw Drawing" r:id="rId28" imgW="374473" imgH="114030" progId="">
                    <p:embed/>
                    <p:pic>
                      <p:nvPicPr>
                        <p:cNvPr id="0" name="Picture 1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733423" y="5747852"/>
                          <a:ext cx="650934" cy="200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4"/>
            <p:cNvGraphicFramePr>
              <a:graphicFrameLocks noChangeAspect="1"/>
            </p:cNvGraphicFramePr>
            <p:nvPr/>
          </p:nvGraphicFramePr>
          <p:xfrm>
            <a:off x="5136392" y="5736408"/>
            <a:ext cx="1485463" cy="283740"/>
          </p:xfrm>
          <a:graphic>
            <a:graphicData uri="http://schemas.openxmlformats.org/presentationml/2006/ole">
              <mc:AlternateContent xmlns:mc="http://schemas.openxmlformats.org/markup-compatibility/2006">
                <mc:Choice xmlns:v="urn:schemas-microsoft-com:vml" Requires="v">
                  <p:oleObj spid="_x0000_s35868" name="CS ChemDraw Drawing" r:id="rId30" imgW="848374" imgH="159858" progId="">
                    <p:embed/>
                  </p:oleObj>
                </mc:Choice>
                <mc:Fallback>
                  <p:oleObj name="CS ChemDraw Drawing" r:id="rId30" imgW="848374" imgH="159858" progId="">
                    <p:embed/>
                    <p:pic>
                      <p:nvPicPr>
                        <p:cNvPr id="0" name="Picture 14"/>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136392" y="5736408"/>
                          <a:ext cx="1485463" cy="2837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2" name="رابط مستقيم 30"/>
            <p:cNvCxnSpPr/>
            <p:nvPr/>
          </p:nvCxnSpPr>
          <p:spPr>
            <a:xfrm>
              <a:off x="1857356" y="2571744"/>
              <a:ext cx="6357982" cy="1588"/>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رابط مستقيم 31"/>
            <p:cNvCxnSpPr/>
            <p:nvPr/>
          </p:nvCxnSpPr>
          <p:spPr>
            <a:xfrm>
              <a:off x="571472" y="4713296"/>
              <a:ext cx="6357982" cy="1588"/>
            </a:xfrm>
            <a:prstGeom prst="line">
              <a:avLst/>
            </a:prstGeom>
          </p:spPr>
          <p:style>
            <a:lnRef idx="1">
              <a:schemeClr val="accent3"/>
            </a:lnRef>
            <a:fillRef idx="0">
              <a:schemeClr val="accent3"/>
            </a:fillRef>
            <a:effectRef idx="0">
              <a:schemeClr val="accent3"/>
            </a:effectRef>
            <a:fontRef idx="minor">
              <a:schemeClr val="tx1"/>
            </a:fontRef>
          </p:style>
        </p:cxnSp>
      </p:grpSp>
      <p:sp>
        <p:nvSpPr>
          <p:cNvPr id="24" name="Rectangle 23"/>
          <p:cNvSpPr/>
          <p:nvPr/>
        </p:nvSpPr>
        <p:spPr>
          <a:xfrm>
            <a:off x="6643701" y="2643182"/>
            <a:ext cx="2357455" cy="769441"/>
          </a:xfrm>
          <a:prstGeom prst="rect">
            <a:avLst/>
          </a:prstGeom>
        </p:spPr>
        <p:txBody>
          <a:bodyPr wrap="square">
            <a:spAutoFit/>
          </a:bodyPr>
          <a:lstStyle/>
          <a:p>
            <a:r>
              <a:rPr lang="ar-SA" sz="2200" b="1" dirty="0" smtClean="0">
                <a:solidFill>
                  <a:schemeClr val="accent3">
                    <a:lumMod val="75000"/>
                  </a:schemeClr>
                </a:solidFill>
              </a:rPr>
              <a:t>تتضح ألية التفاعل من خلال الخطوات الآتية:</a:t>
            </a:r>
            <a:endParaRPr lang="en-US" sz="2200" b="1" dirty="0" smtClean="0">
              <a:solidFill>
                <a:schemeClr val="accent3">
                  <a:lumMod val="75000"/>
                </a:schemeClr>
              </a:solidFill>
            </a:endParaRPr>
          </a:p>
        </p:txBody>
      </p:sp>
      <p:cxnSp>
        <p:nvCxnSpPr>
          <p:cNvPr id="28" name="Straight Connector 27"/>
          <p:cNvCxnSpPr/>
          <p:nvPr/>
        </p:nvCxnSpPr>
        <p:spPr>
          <a:xfrm>
            <a:off x="1357290" y="1890501"/>
            <a:ext cx="7358082"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مربع نص 2"/>
          <p:cNvSpPr txBox="1"/>
          <p:nvPr/>
        </p:nvSpPr>
        <p:spPr>
          <a:xfrm>
            <a:off x="5857884" y="351518"/>
            <a:ext cx="2857520" cy="1569660"/>
          </a:xfrm>
          <a:prstGeom prst="rect">
            <a:avLst/>
          </a:prstGeom>
          <a:solidFill>
            <a:srgbClr val="FF0000"/>
          </a:solidFill>
        </p:spPr>
        <p:txBody>
          <a:bodyPr wrap="square" rtlCol="1">
            <a:spAutoFit/>
          </a:bodyPr>
          <a:lstStyle/>
          <a:p>
            <a:r>
              <a:rPr lang="ar-SA" sz="3200" b="1" dirty="0" smtClean="0">
                <a:solidFill>
                  <a:schemeClr val="bg1"/>
                </a:solidFill>
              </a:rPr>
              <a:t>الدوافع لاستخدام </a:t>
            </a:r>
          </a:p>
          <a:p>
            <a:r>
              <a:rPr lang="ar-SA" sz="3200" b="1" dirty="0" smtClean="0">
                <a:solidFill>
                  <a:schemeClr val="bg1"/>
                </a:solidFill>
              </a:rPr>
              <a:t>كلوريد الألومينيوم</a:t>
            </a:r>
          </a:p>
          <a:p>
            <a:pPr algn="ctr"/>
            <a:r>
              <a:rPr lang="ar-SA" sz="3200" b="1" dirty="0" smtClean="0">
                <a:solidFill>
                  <a:schemeClr val="bg1"/>
                </a:solidFill>
              </a:rPr>
              <a:t>صناعياً</a:t>
            </a:r>
            <a:endParaRPr lang="en-US" sz="3200" dirty="0" smtClean="0">
              <a:solidFill>
                <a:schemeClr val="bg1"/>
              </a:solidFill>
            </a:endParaRPr>
          </a:p>
        </p:txBody>
      </p:sp>
      <p:sp>
        <p:nvSpPr>
          <p:cNvPr id="348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12" name="مربع نص 11"/>
          <p:cNvSpPr txBox="1"/>
          <p:nvPr/>
        </p:nvSpPr>
        <p:spPr>
          <a:xfrm>
            <a:off x="6072198" y="2143116"/>
            <a:ext cx="2476928" cy="584775"/>
          </a:xfrm>
          <a:prstGeom prst="rect">
            <a:avLst/>
          </a:prstGeom>
          <a:ln w="50800"/>
        </p:spPr>
        <p:style>
          <a:lnRef idx="2">
            <a:schemeClr val="accent3"/>
          </a:lnRef>
          <a:fillRef idx="1">
            <a:schemeClr val="lt1"/>
          </a:fillRef>
          <a:effectRef idx="0">
            <a:schemeClr val="accent3"/>
          </a:effectRef>
          <a:fontRef idx="minor">
            <a:schemeClr val="dk1"/>
          </a:fontRef>
        </p:style>
        <p:txBody>
          <a:bodyPr wrap="square" rtlCol="1">
            <a:spAutoFit/>
          </a:bodyPr>
          <a:lstStyle/>
          <a:p>
            <a:pPr algn="ctr"/>
            <a:r>
              <a:rPr lang="ar-SA" sz="3200" b="1" dirty="0" smtClean="0">
                <a:solidFill>
                  <a:sysClr val="windowText" lastClr="000000"/>
                </a:solidFill>
                <a:effectLst>
                  <a:glow rad="228600">
                    <a:schemeClr val="accent3">
                      <a:satMod val="175000"/>
                      <a:alpha val="40000"/>
                    </a:schemeClr>
                  </a:glow>
                </a:effectLst>
              </a:rPr>
              <a:t>ذو فاعلية عالية</a:t>
            </a:r>
            <a:endParaRPr lang="ar-SA" sz="3200" b="1" dirty="0">
              <a:solidFill>
                <a:sysClr val="windowText" lastClr="000000"/>
              </a:solidFill>
              <a:effectLst>
                <a:glow rad="228600">
                  <a:schemeClr val="accent3">
                    <a:satMod val="175000"/>
                    <a:alpha val="40000"/>
                  </a:schemeClr>
                </a:glow>
              </a:effectLst>
            </a:endParaRPr>
          </a:p>
        </p:txBody>
      </p:sp>
      <p:sp>
        <p:nvSpPr>
          <p:cNvPr id="13" name="مربع نص 12"/>
          <p:cNvSpPr txBox="1"/>
          <p:nvPr/>
        </p:nvSpPr>
        <p:spPr>
          <a:xfrm>
            <a:off x="6032712" y="3000372"/>
            <a:ext cx="2611254" cy="584775"/>
          </a:xfrm>
          <a:prstGeom prst="rect">
            <a:avLst/>
          </a:prstGeom>
          <a:ln w="50800"/>
        </p:spPr>
        <p:style>
          <a:lnRef idx="2">
            <a:schemeClr val="accent3"/>
          </a:lnRef>
          <a:fillRef idx="1">
            <a:schemeClr val="lt1"/>
          </a:fillRef>
          <a:effectRef idx="0">
            <a:schemeClr val="accent3"/>
          </a:effectRef>
          <a:fontRef idx="minor">
            <a:schemeClr val="dk1"/>
          </a:fontRef>
        </p:style>
        <p:txBody>
          <a:bodyPr wrap="square" rtlCol="1">
            <a:spAutoFit/>
          </a:bodyPr>
          <a:lstStyle/>
          <a:p>
            <a:pPr lvl="0" algn="ctr"/>
            <a:r>
              <a:rPr lang="ar-SA" sz="3200" b="1" dirty="0" smtClean="0">
                <a:solidFill>
                  <a:sysClr val="windowText" lastClr="000000"/>
                </a:solidFill>
                <a:effectLst>
                  <a:glow rad="228600">
                    <a:schemeClr val="accent3">
                      <a:satMod val="175000"/>
                      <a:alpha val="40000"/>
                    </a:schemeClr>
                  </a:glow>
                </a:effectLst>
              </a:rPr>
              <a:t>يذوب بسهوله</a:t>
            </a:r>
            <a:endParaRPr lang="en-US" sz="3200" b="1" dirty="0" smtClean="0">
              <a:solidFill>
                <a:sysClr val="windowText" lastClr="000000"/>
              </a:solidFill>
              <a:effectLst>
                <a:glow rad="228600">
                  <a:schemeClr val="accent3">
                    <a:satMod val="175000"/>
                    <a:alpha val="40000"/>
                  </a:schemeClr>
                </a:glow>
              </a:effectLst>
            </a:endParaRPr>
          </a:p>
        </p:txBody>
      </p:sp>
      <p:sp>
        <p:nvSpPr>
          <p:cNvPr id="14" name="مربع نص 13"/>
          <p:cNvSpPr txBox="1"/>
          <p:nvPr/>
        </p:nvSpPr>
        <p:spPr>
          <a:xfrm>
            <a:off x="6032712" y="3786190"/>
            <a:ext cx="2603844" cy="584775"/>
          </a:xfrm>
          <a:prstGeom prst="rect">
            <a:avLst/>
          </a:prstGeom>
          <a:ln w="50800"/>
        </p:spPr>
        <p:style>
          <a:lnRef idx="2">
            <a:schemeClr val="accent3"/>
          </a:lnRef>
          <a:fillRef idx="1">
            <a:schemeClr val="lt1"/>
          </a:fillRef>
          <a:effectRef idx="0">
            <a:schemeClr val="accent3"/>
          </a:effectRef>
          <a:fontRef idx="minor">
            <a:schemeClr val="dk1"/>
          </a:fontRef>
        </p:style>
        <p:txBody>
          <a:bodyPr wrap="square" rtlCol="1">
            <a:spAutoFit/>
          </a:bodyPr>
          <a:lstStyle/>
          <a:p>
            <a:pPr algn="ctr"/>
            <a:r>
              <a:rPr lang="ar-SA" sz="3200" b="1" dirty="0" smtClean="0">
                <a:solidFill>
                  <a:sysClr val="windowText" lastClr="000000"/>
                </a:solidFill>
                <a:effectLst>
                  <a:glow rad="228600">
                    <a:schemeClr val="accent3">
                      <a:satMod val="175000"/>
                      <a:alpha val="40000"/>
                    </a:schemeClr>
                  </a:glow>
                </a:effectLst>
              </a:rPr>
              <a:t>إقتصادي</a:t>
            </a:r>
            <a:endParaRPr lang="ar-SA" sz="3200" b="1" dirty="0">
              <a:solidFill>
                <a:sysClr val="windowText" lastClr="000000"/>
              </a:solidFill>
              <a:effectLst>
                <a:glow rad="228600">
                  <a:schemeClr val="accent3">
                    <a:satMod val="175000"/>
                    <a:alpha val="40000"/>
                  </a:schemeClr>
                </a:glow>
              </a:effectLst>
            </a:endParaRPr>
          </a:p>
        </p:txBody>
      </p:sp>
      <p:sp>
        <p:nvSpPr>
          <p:cNvPr id="15" name="مربع نص 14"/>
          <p:cNvSpPr txBox="1"/>
          <p:nvPr/>
        </p:nvSpPr>
        <p:spPr>
          <a:xfrm>
            <a:off x="6032712" y="4573984"/>
            <a:ext cx="2589562" cy="1569660"/>
          </a:xfrm>
          <a:prstGeom prst="rect">
            <a:avLst/>
          </a:prstGeom>
          <a:ln w="50800"/>
        </p:spPr>
        <p:style>
          <a:lnRef idx="2">
            <a:schemeClr val="accent3"/>
          </a:lnRef>
          <a:fillRef idx="1">
            <a:schemeClr val="lt1"/>
          </a:fillRef>
          <a:effectRef idx="0">
            <a:schemeClr val="accent3"/>
          </a:effectRef>
          <a:fontRef idx="minor">
            <a:schemeClr val="dk1"/>
          </a:fontRef>
        </p:style>
        <p:txBody>
          <a:bodyPr wrap="square" rtlCol="1">
            <a:spAutoFit/>
          </a:bodyPr>
          <a:lstStyle/>
          <a:p>
            <a:pPr lvl="0" algn="ctr"/>
            <a:r>
              <a:rPr lang="ar-SA" sz="3200" b="1" dirty="0" smtClean="0">
                <a:solidFill>
                  <a:sysClr val="windowText" lastClr="000000"/>
                </a:solidFill>
                <a:effectLst>
                  <a:glow rad="228600">
                    <a:schemeClr val="accent3">
                      <a:satMod val="175000"/>
                      <a:alpha val="40000"/>
                    </a:schemeClr>
                  </a:glow>
                </a:effectLst>
              </a:rPr>
              <a:t>ذو قابليه لتكوين </a:t>
            </a:r>
            <a:r>
              <a:rPr lang="ar-SA" sz="3200" b="1" dirty="0" err="1" smtClean="0">
                <a:solidFill>
                  <a:sysClr val="windowText" lastClr="000000"/>
                </a:solidFill>
                <a:effectLst>
                  <a:glow rad="228600">
                    <a:schemeClr val="accent3">
                      <a:satMod val="175000"/>
                      <a:alpha val="40000"/>
                    </a:schemeClr>
                  </a:glow>
                </a:effectLst>
              </a:rPr>
              <a:t>متراكبات</a:t>
            </a:r>
            <a:r>
              <a:rPr lang="ar-SA" sz="3200" b="1" dirty="0" smtClean="0">
                <a:solidFill>
                  <a:sysClr val="windowText" lastClr="000000"/>
                </a:solidFill>
                <a:effectLst>
                  <a:glow rad="228600">
                    <a:schemeClr val="accent3">
                      <a:satMod val="175000"/>
                      <a:alpha val="40000"/>
                    </a:schemeClr>
                  </a:glow>
                </a:effectLst>
              </a:rPr>
              <a:t> مع قواعد لويس</a:t>
            </a:r>
            <a:endParaRPr lang="en-US" sz="3200" b="1" dirty="0" smtClean="0">
              <a:solidFill>
                <a:sysClr val="windowText" lastClr="000000"/>
              </a:solidFill>
              <a:effectLst>
                <a:glow rad="228600">
                  <a:schemeClr val="accent3">
                    <a:satMod val="175000"/>
                    <a:alpha val="40000"/>
                  </a:schemeClr>
                </a:glow>
              </a:effectLst>
            </a:endParaRPr>
          </a:p>
        </p:txBody>
      </p:sp>
      <p:sp>
        <p:nvSpPr>
          <p:cNvPr id="8" name="مربع نص 2"/>
          <p:cNvSpPr txBox="1"/>
          <p:nvPr/>
        </p:nvSpPr>
        <p:spPr>
          <a:xfrm>
            <a:off x="214282" y="227561"/>
            <a:ext cx="5214974" cy="646331"/>
          </a:xfrm>
          <a:prstGeom prst="rect">
            <a:avLst/>
          </a:prstGeom>
          <a:solidFill>
            <a:srgbClr val="FF0000"/>
          </a:solidFill>
        </p:spPr>
        <p:txBody>
          <a:bodyPr wrap="square" rtlCol="1">
            <a:spAutoFit/>
          </a:bodyPr>
          <a:lstStyle/>
          <a:p>
            <a:r>
              <a:rPr lang="ar-SA" sz="3600" b="1" dirty="0" smtClean="0">
                <a:solidFill>
                  <a:schemeClr val="bg1"/>
                </a:solidFill>
              </a:rPr>
              <a:t>لماذ كلوريد الألومينيوم عدو للبيئة</a:t>
            </a:r>
            <a:endParaRPr lang="en-US" sz="3600" dirty="0">
              <a:solidFill>
                <a:schemeClr val="bg1"/>
              </a:solidFill>
            </a:endParaRPr>
          </a:p>
        </p:txBody>
      </p:sp>
      <p:sp>
        <p:nvSpPr>
          <p:cNvPr id="9" name="مربع نص 11"/>
          <p:cNvSpPr txBox="1"/>
          <p:nvPr/>
        </p:nvSpPr>
        <p:spPr>
          <a:xfrm>
            <a:off x="523436" y="1065898"/>
            <a:ext cx="4548630" cy="1077218"/>
          </a:xfrm>
          <a:prstGeom prst="rect">
            <a:avLst/>
          </a:prstGeom>
          <a:ln w="50800"/>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SA" sz="3200" b="1" dirty="0" smtClean="0">
                <a:effectLst>
                  <a:glow rad="63500">
                    <a:schemeClr val="accent2">
                      <a:satMod val="175000"/>
                      <a:alpha val="40000"/>
                    </a:schemeClr>
                  </a:glow>
                </a:effectLst>
              </a:rPr>
              <a:t>تكوين كميات كبيرة من </a:t>
            </a:r>
            <a:r>
              <a:rPr lang="ar-SA" sz="3200" b="1" dirty="0" err="1" smtClean="0">
                <a:effectLst>
                  <a:glow rad="63500">
                    <a:schemeClr val="accent2">
                      <a:satMod val="175000"/>
                      <a:alpha val="40000"/>
                    </a:schemeClr>
                  </a:glow>
                </a:effectLst>
              </a:rPr>
              <a:t>هيدروكسيد</a:t>
            </a:r>
            <a:r>
              <a:rPr lang="ar-SA" sz="3200" b="1" dirty="0" smtClean="0">
                <a:effectLst>
                  <a:glow rad="63500">
                    <a:schemeClr val="accent2">
                      <a:satMod val="175000"/>
                      <a:alpha val="40000"/>
                    </a:schemeClr>
                  </a:glow>
                </a:effectLst>
              </a:rPr>
              <a:t> </a:t>
            </a:r>
            <a:r>
              <a:rPr lang="ar-SA" sz="3200" b="1" dirty="0" err="1" smtClean="0">
                <a:effectLst>
                  <a:glow rad="63500">
                    <a:schemeClr val="accent2">
                      <a:satMod val="175000"/>
                      <a:alpha val="40000"/>
                    </a:schemeClr>
                  </a:glow>
                </a:effectLst>
              </a:rPr>
              <a:t>الألومينيوم</a:t>
            </a:r>
            <a:endParaRPr lang="ar-SA" sz="3200" b="1" dirty="0">
              <a:effectLst>
                <a:glow rad="63500">
                  <a:schemeClr val="accent2">
                    <a:satMod val="175000"/>
                    <a:alpha val="40000"/>
                  </a:schemeClr>
                </a:glow>
              </a:effectLst>
            </a:endParaRPr>
          </a:p>
        </p:txBody>
      </p:sp>
      <p:sp>
        <p:nvSpPr>
          <p:cNvPr id="10" name="مربع نص 12"/>
          <p:cNvSpPr txBox="1"/>
          <p:nvPr/>
        </p:nvSpPr>
        <p:spPr>
          <a:xfrm>
            <a:off x="500034" y="2285992"/>
            <a:ext cx="4572032" cy="1569660"/>
          </a:xfrm>
          <a:prstGeom prst="rect">
            <a:avLst/>
          </a:prstGeom>
          <a:ln w="50800"/>
        </p:spPr>
        <p:style>
          <a:lnRef idx="2">
            <a:schemeClr val="accent2"/>
          </a:lnRef>
          <a:fillRef idx="1">
            <a:schemeClr val="lt1"/>
          </a:fillRef>
          <a:effectRef idx="0">
            <a:schemeClr val="accent2"/>
          </a:effectRef>
          <a:fontRef idx="minor">
            <a:schemeClr val="dk1"/>
          </a:fontRef>
        </p:style>
        <p:txBody>
          <a:bodyPr wrap="square" rtlCol="1">
            <a:spAutoFit/>
          </a:bodyPr>
          <a:lstStyle/>
          <a:p>
            <a:pPr lvl="0" algn="ctr"/>
            <a:r>
              <a:rPr lang="ar-SA" sz="3200" b="1" dirty="0" smtClean="0">
                <a:solidFill>
                  <a:schemeClr val="dk1"/>
                </a:solidFill>
                <a:effectLst>
                  <a:glow rad="63500">
                    <a:schemeClr val="accent2">
                      <a:satMod val="175000"/>
                      <a:alpha val="40000"/>
                    </a:schemeClr>
                  </a:glow>
                </a:effectLst>
              </a:rPr>
              <a:t>إن جميع التفاعلات التي يستخدم فيها </a:t>
            </a:r>
            <a:r>
              <a:rPr lang="ar-SA" sz="3200" b="1" dirty="0" err="1" smtClean="0">
                <a:solidFill>
                  <a:schemeClr val="dk1"/>
                </a:solidFill>
                <a:effectLst>
                  <a:glow rad="63500">
                    <a:schemeClr val="accent2">
                      <a:satMod val="175000"/>
                      <a:alpha val="40000"/>
                    </a:schemeClr>
                  </a:glow>
                </a:effectLst>
              </a:rPr>
              <a:t>كلوريد</a:t>
            </a:r>
            <a:r>
              <a:rPr lang="ar-SA" sz="3200" b="1" dirty="0" smtClean="0">
                <a:solidFill>
                  <a:schemeClr val="dk1"/>
                </a:solidFill>
                <a:effectLst>
                  <a:glow rad="63500">
                    <a:schemeClr val="accent2">
                      <a:satMod val="175000"/>
                      <a:alpha val="40000"/>
                    </a:schemeClr>
                  </a:glow>
                </a:effectLst>
              </a:rPr>
              <a:t> </a:t>
            </a:r>
            <a:r>
              <a:rPr lang="ar-SA" sz="3200" b="1" dirty="0" err="1" smtClean="0">
                <a:solidFill>
                  <a:schemeClr val="dk1"/>
                </a:solidFill>
                <a:effectLst>
                  <a:glow rad="63500">
                    <a:schemeClr val="accent2">
                      <a:satMod val="175000"/>
                      <a:alpha val="40000"/>
                    </a:schemeClr>
                  </a:glow>
                </a:effectLst>
              </a:rPr>
              <a:t>الألومينيوم</a:t>
            </a:r>
            <a:r>
              <a:rPr lang="ar-SA" sz="3200" b="1" dirty="0" smtClean="0">
                <a:solidFill>
                  <a:schemeClr val="dk1"/>
                </a:solidFill>
                <a:effectLst>
                  <a:glow rad="63500">
                    <a:schemeClr val="accent2">
                      <a:satMod val="175000"/>
                      <a:alpha val="40000"/>
                    </a:schemeClr>
                  </a:glow>
                </a:effectLst>
              </a:rPr>
              <a:t> تستلزم استخدام مذيبات عضوية</a:t>
            </a:r>
            <a:endParaRPr lang="en-US" sz="3200" b="1" dirty="0" smtClean="0">
              <a:solidFill>
                <a:schemeClr val="dk1"/>
              </a:solidFill>
              <a:effectLst>
                <a:glow rad="63500">
                  <a:schemeClr val="accent2">
                    <a:satMod val="175000"/>
                    <a:alpha val="40000"/>
                  </a:schemeClr>
                </a:glow>
              </a:effectLst>
            </a:endParaRPr>
          </a:p>
        </p:txBody>
      </p:sp>
      <p:sp>
        <p:nvSpPr>
          <p:cNvPr id="11" name="مربع نص 13"/>
          <p:cNvSpPr txBox="1"/>
          <p:nvPr/>
        </p:nvSpPr>
        <p:spPr>
          <a:xfrm>
            <a:off x="500034" y="4097774"/>
            <a:ext cx="4572000" cy="1077218"/>
          </a:xfrm>
          <a:prstGeom prst="rect">
            <a:avLst/>
          </a:prstGeom>
          <a:ln w="50800"/>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SA" sz="3200" b="1" dirty="0" smtClean="0">
                <a:solidFill>
                  <a:schemeClr val="dk1"/>
                </a:solidFill>
                <a:effectLst>
                  <a:glow rad="63500">
                    <a:schemeClr val="accent2">
                      <a:satMod val="175000"/>
                      <a:alpha val="40000"/>
                    </a:schemeClr>
                  </a:glow>
                </a:effectLst>
              </a:rPr>
              <a:t>صعوبة التخلّص من هذه المواد غير المتفاعلة</a:t>
            </a:r>
            <a:endParaRPr lang="ar-SA" sz="3200" b="1" dirty="0">
              <a:solidFill>
                <a:schemeClr val="dk1"/>
              </a:solidFill>
              <a:effectLst>
                <a:glow rad="63500">
                  <a:schemeClr val="accent2">
                    <a:satMod val="175000"/>
                    <a:alpha val="40000"/>
                  </a:schemeClr>
                </a:glow>
              </a:effectLst>
            </a:endParaRPr>
          </a:p>
        </p:txBody>
      </p:sp>
      <p:sp>
        <p:nvSpPr>
          <p:cNvPr id="16" name="مربع نص 6"/>
          <p:cNvSpPr txBox="1"/>
          <p:nvPr/>
        </p:nvSpPr>
        <p:spPr>
          <a:xfrm>
            <a:off x="500034" y="5321910"/>
            <a:ext cx="4572000" cy="1077218"/>
          </a:xfrm>
          <a:prstGeom prst="rect">
            <a:avLst/>
          </a:prstGeom>
          <a:ln w="50800"/>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SA" sz="3200" b="1" dirty="0" smtClean="0">
                <a:effectLst>
                  <a:glow rad="63500">
                    <a:schemeClr val="accent2">
                      <a:satMod val="175000"/>
                      <a:alpha val="40000"/>
                    </a:schemeClr>
                  </a:glow>
                </a:effectLst>
              </a:rPr>
              <a:t>يسبب أمراض </a:t>
            </a:r>
            <a:r>
              <a:rPr lang="ar-SA" sz="3200" b="1" dirty="0" err="1" smtClean="0">
                <a:effectLst>
                  <a:glow rad="63500">
                    <a:schemeClr val="accent2">
                      <a:satMod val="175000"/>
                      <a:alpha val="40000"/>
                    </a:schemeClr>
                  </a:glow>
                </a:effectLst>
              </a:rPr>
              <a:t>الزهايمر</a:t>
            </a:r>
            <a:r>
              <a:rPr lang="ar-SA" sz="3200" b="1" dirty="0" smtClean="0">
                <a:effectLst>
                  <a:glow rad="63500">
                    <a:schemeClr val="accent2">
                      <a:satMod val="175000"/>
                      <a:alpha val="40000"/>
                    </a:schemeClr>
                  </a:glow>
                </a:effectLst>
              </a:rPr>
              <a:t> والفشل الكلوي والأنيميا</a:t>
            </a:r>
            <a:endParaRPr lang="ar-SA" sz="3200" b="1" dirty="0">
              <a:solidFill>
                <a:schemeClr val="dk1"/>
              </a:solidFill>
              <a:effectLst>
                <a:glow rad="63500">
                  <a:schemeClr val="accent2">
                    <a:satMod val="175000"/>
                    <a:alpha val="4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ppt_x"/>
                                          </p:val>
                                        </p:tav>
                                        <p:tav tm="100000">
                                          <p:val>
                                            <p:strVal val="#ppt_x"/>
                                          </p:val>
                                        </p:tav>
                                      </p:tavLst>
                                    </p:anim>
                                    <p:anim calcmode="lin" valueType="num">
                                      <p:cBhvr additive="base">
                                        <p:cTn id="14"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1000" fill="hold"/>
                                        <p:tgtEl>
                                          <p:spTgt spid="14"/>
                                        </p:tgtEl>
                                        <p:attrNameLst>
                                          <p:attrName>ppt_x</p:attrName>
                                        </p:attrNameLst>
                                      </p:cBhvr>
                                      <p:tavLst>
                                        <p:tav tm="0">
                                          <p:val>
                                            <p:strVal val="#ppt_x"/>
                                          </p:val>
                                        </p:tav>
                                        <p:tav tm="100000">
                                          <p:val>
                                            <p:strVal val="#ppt_x"/>
                                          </p:val>
                                        </p:tav>
                                      </p:tavLst>
                                    </p:anim>
                                    <p:anim calcmode="lin" valueType="num">
                                      <p:cBhvr additive="base">
                                        <p:cTn id="26"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1+#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1000" fill="hold"/>
                                        <p:tgtEl>
                                          <p:spTgt spid="9"/>
                                        </p:tgtEl>
                                        <p:attrNameLst>
                                          <p:attrName>ppt_x</p:attrName>
                                        </p:attrNameLst>
                                      </p:cBhvr>
                                      <p:tavLst>
                                        <p:tav tm="0">
                                          <p:val>
                                            <p:strVal val="#ppt_x"/>
                                          </p:val>
                                        </p:tav>
                                        <p:tav tm="100000">
                                          <p:val>
                                            <p:strVal val="#ppt_x"/>
                                          </p:val>
                                        </p:tav>
                                      </p:tavLst>
                                    </p:anim>
                                    <p:anim calcmode="lin" valueType="num">
                                      <p:cBhvr additive="base">
                                        <p:cTn id="44"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1000" fill="hold"/>
                                        <p:tgtEl>
                                          <p:spTgt spid="10"/>
                                        </p:tgtEl>
                                        <p:attrNameLst>
                                          <p:attrName>ppt_x</p:attrName>
                                        </p:attrNameLst>
                                      </p:cBhvr>
                                      <p:tavLst>
                                        <p:tav tm="0">
                                          <p:val>
                                            <p:strVal val="#ppt_x"/>
                                          </p:val>
                                        </p:tav>
                                        <p:tav tm="100000">
                                          <p:val>
                                            <p:strVal val="#ppt_x"/>
                                          </p:val>
                                        </p:tav>
                                      </p:tavLst>
                                    </p:anim>
                                    <p:anim calcmode="lin" valueType="num">
                                      <p:cBhvr additive="base">
                                        <p:cTn id="5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1000" fill="hold"/>
                                        <p:tgtEl>
                                          <p:spTgt spid="11"/>
                                        </p:tgtEl>
                                        <p:attrNameLst>
                                          <p:attrName>ppt_x</p:attrName>
                                        </p:attrNameLst>
                                      </p:cBhvr>
                                      <p:tavLst>
                                        <p:tav tm="0">
                                          <p:val>
                                            <p:strVal val="#ppt_x"/>
                                          </p:val>
                                        </p:tav>
                                        <p:tav tm="100000">
                                          <p:val>
                                            <p:strVal val="#ppt_x"/>
                                          </p:val>
                                        </p:tav>
                                      </p:tavLst>
                                    </p:anim>
                                    <p:anim calcmode="lin" valueType="num">
                                      <p:cBhvr additive="base">
                                        <p:cTn id="56"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1000" fill="hold"/>
                                        <p:tgtEl>
                                          <p:spTgt spid="16"/>
                                        </p:tgtEl>
                                        <p:attrNameLst>
                                          <p:attrName>ppt_x</p:attrName>
                                        </p:attrNameLst>
                                      </p:cBhvr>
                                      <p:tavLst>
                                        <p:tav tm="0">
                                          <p:val>
                                            <p:strVal val="#ppt_x"/>
                                          </p:val>
                                        </p:tav>
                                        <p:tav tm="100000">
                                          <p:val>
                                            <p:strVal val="#ppt_x"/>
                                          </p:val>
                                        </p:tav>
                                      </p:tavLst>
                                    </p:anim>
                                    <p:anim calcmode="lin" valueType="num">
                                      <p:cBhvr additive="base">
                                        <p:cTn id="62"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12" grpId="0" animBg="1"/>
      <p:bldP spid="13" grpId="0" animBg="1"/>
      <p:bldP spid="14" grpId="0" animBg="1"/>
      <p:bldP spid="15" grpId="0" animBg="1"/>
      <p:bldP spid="8" grpId="0" animBg="1" autoUpdateAnimBg="0"/>
      <p:bldP spid="9" grpId="0" animBg="1"/>
      <p:bldP spid="10" grpId="0" animBg="1"/>
      <p:bldP spid="11"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مربع نص 2"/>
          <p:cNvSpPr txBox="1"/>
          <p:nvPr/>
        </p:nvSpPr>
        <p:spPr>
          <a:xfrm>
            <a:off x="3357554" y="371283"/>
            <a:ext cx="5500726" cy="1200329"/>
          </a:xfrm>
          <a:prstGeom prst="rect">
            <a:avLst/>
          </a:prstGeom>
          <a:solidFill>
            <a:srgbClr val="33CC33"/>
          </a:solidFill>
        </p:spPr>
        <p:txBody>
          <a:bodyPr wrap="square" rtlCol="1">
            <a:spAutoFit/>
          </a:bodyPr>
          <a:lstStyle/>
          <a:p>
            <a:r>
              <a:rPr lang="ar-SA" sz="3600" b="1" dirty="0" smtClean="0">
                <a:solidFill>
                  <a:schemeClr val="bg1"/>
                </a:solidFill>
              </a:rPr>
              <a:t>مميزات استخدام الطين الحمضي في تحفيز تفاعلات </a:t>
            </a:r>
            <a:r>
              <a:rPr lang="ar-SA" sz="3600" b="1" dirty="0" err="1" smtClean="0">
                <a:solidFill>
                  <a:schemeClr val="bg1"/>
                </a:solidFill>
              </a:rPr>
              <a:t>ألكلة</a:t>
            </a:r>
            <a:r>
              <a:rPr lang="ar-SA" sz="3600" b="1" dirty="0" smtClean="0">
                <a:solidFill>
                  <a:schemeClr val="bg1"/>
                </a:solidFill>
              </a:rPr>
              <a:t> </a:t>
            </a:r>
            <a:r>
              <a:rPr lang="ar-SA" sz="3600" b="1" dirty="0" err="1" smtClean="0">
                <a:solidFill>
                  <a:schemeClr val="bg1"/>
                </a:solidFill>
              </a:rPr>
              <a:t>فريدل</a:t>
            </a:r>
            <a:r>
              <a:rPr lang="ar-SA" sz="3600" b="1" dirty="0" smtClean="0">
                <a:solidFill>
                  <a:schemeClr val="bg1"/>
                </a:solidFill>
              </a:rPr>
              <a:t> – </a:t>
            </a:r>
            <a:r>
              <a:rPr lang="ar-SA" sz="3600" b="1" dirty="0" err="1" smtClean="0">
                <a:solidFill>
                  <a:schemeClr val="bg1"/>
                </a:solidFill>
              </a:rPr>
              <a:t>كرافت</a:t>
            </a:r>
            <a:endParaRPr lang="en-US" sz="3600" dirty="0">
              <a:solidFill>
                <a:schemeClr val="bg1"/>
              </a:solidFill>
            </a:endParaRPr>
          </a:p>
        </p:txBody>
      </p:sp>
      <p:sp>
        <p:nvSpPr>
          <p:cNvPr id="4" name="مربع نص 3"/>
          <p:cNvSpPr txBox="1"/>
          <p:nvPr/>
        </p:nvSpPr>
        <p:spPr>
          <a:xfrm>
            <a:off x="4516949" y="1743424"/>
            <a:ext cx="4269893" cy="1077218"/>
          </a:xfrm>
          <a:prstGeom prst="rect">
            <a:avLst/>
          </a:prstGeom>
          <a:ln w="50800"/>
        </p:spPr>
        <p:style>
          <a:lnRef idx="2">
            <a:schemeClr val="accent3"/>
          </a:lnRef>
          <a:fillRef idx="1">
            <a:schemeClr val="lt1"/>
          </a:fillRef>
          <a:effectRef idx="0">
            <a:schemeClr val="accent3"/>
          </a:effectRef>
          <a:fontRef idx="minor">
            <a:schemeClr val="dk1"/>
          </a:fontRef>
        </p:style>
        <p:txBody>
          <a:bodyPr wrap="square" rtlCol="1">
            <a:spAutoFit/>
          </a:bodyPr>
          <a:lstStyle/>
          <a:p>
            <a:pPr algn="ctr"/>
            <a:r>
              <a:rPr lang="ar-SA" sz="3200" b="1" dirty="0" smtClean="0">
                <a:solidFill>
                  <a:sysClr val="windowText" lastClr="000000"/>
                </a:solidFill>
                <a:effectLst>
                  <a:glow rad="228600">
                    <a:schemeClr val="accent3">
                      <a:satMod val="175000"/>
                      <a:alpha val="40000"/>
                    </a:schemeClr>
                  </a:glow>
                </a:effectLst>
              </a:rPr>
              <a:t>له تأثيرات وخواص مماثلة لأحماض لويس </a:t>
            </a:r>
            <a:r>
              <a:rPr lang="ar-SA" sz="3200" b="1" dirty="0" err="1" smtClean="0">
                <a:solidFill>
                  <a:sysClr val="windowText" lastClr="000000"/>
                </a:solidFill>
                <a:effectLst>
                  <a:glow rad="228600">
                    <a:schemeClr val="accent3">
                      <a:satMod val="175000"/>
                      <a:alpha val="40000"/>
                    </a:schemeClr>
                  </a:glow>
                </a:effectLst>
              </a:rPr>
              <a:t>وبرونستد</a:t>
            </a:r>
            <a:endParaRPr lang="ar-SA" sz="3200" b="1" dirty="0">
              <a:solidFill>
                <a:sysClr val="windowText" lastClr="000000"/>
              </a:solidFill>
              <a:effectLst>
                <a:glow rad="228600">
                  <a:schemeClr val="accent3">
                    <a:satMod val="175000"/>
                    <a:alpha val="40000"/>
                  </a:schemeClr>
                </a:glow>
              </a:effectLst>
            </a:endParaRPr>
          </a:p>
        </p:txBody>
      </p:sp>
      <p:sp>
        <p:nvSpPr>
          <p:cNvPr id="5" name="مربع نص 4"/>
          <p:cNvSpPr txBox="1"/>
          <p:nvPr/>
        </p:nvSpPr>
        <p:spPr>
          <a:xfrm>
            <a:off x="3088189" y="3201415"/>
            <a:ext cx="4249682" cy="584775"/>
          </a:xfrm>
          <a:prstGeom prst="rect">
            <a:avLst/>
          </a:prstGeom>
          <a:ln w="50800"/>
        </p:spPr>
        <p:style>
          <a:lnRef idx="2">
            <a:schemeClr val="accent3"/>
          </a:lnRef>
          <a:fillRef idx="1">
            <a:schemeClr val="lt1"/>
          </a:fillRef>
          <a:effectRef idx="0">
            <a:schemeClr val="accent3"/>
          </a:effectRef>
          <a:fontRef idx="minor">
            <a:schemeClr val="dk1"/>
          </a:fontRef>
        </p:style>
        <p:txBody>
          <a:bodyPr wrap="square" rtlCol="1">
            <a:spAutoFit/>
          </a:bodyPr>
          <a:lstStyle/>
          <a:p>
            <a:pPr lvl="0" algn="ctr"/>
            <a:r>
              <a:rPr lang="ar-SA" sz="3200" b="1" dirty="0" smtClean="0">
                <a:solidFill>
                  <a:sysClr val="windowText" lastClr="000000"/>
                </a:solidFill>
                <a:effectLst>
                  <a:glow rad="228600">
                    <a:schemeClr val="accent3">
                      <a:satMod val="175000"/>
                      <a:alpha val="40000"/>
                    </a:schemeClr>
                  </a:glow>
                </a:effectLst>
              </a:rPr>
              <a:t>مستمد من الطبيعة وعائداً لها </a:t>
            </a:r>
            <a:endParaRPr lang="en-US" sz="3200" b="1" dirty="0" smtClean="0">
              <a:solidFill>
                <a:sysClr val="windowText" lastClr="000000"/>
              </a:solidFill>
              <a:effectLst>
                <a:glow rad="228600">
                  <a:schemeClr val="accent3">
                    <a:satMod val="175000"/>
                    <a:alpha val="40000"/>
                  </a:schemeClr>
                </a:glow>
              </a:effectLst>
            </a:endParaRPr>
          </a:p>
        </p:txBody>
      </p:sp>
      <p:sp>
        <p:nvSpPr>
          <p:cNvPr id="6" name="مربع نص 5"/>
          <p:cNvSpPr txBox="1"/>
          <p:nvPr/>
        </p:nvSpPr>
        <p:spPr>
          <a:xfrm>
            <a:off x="1873743" y="4188276"/>
            <a:ext cx="4261123" cy="584775"/>
          </a:xfrm>
          <a:prstGeom prst="rect">
            <a:avLst/>
          </a:prstGeom>
          <a:ln w="50800"/>
        </p:spPr>
        <p:style>
          <a:lnRef idx="2">
            <a:schemeClr val="accent3"/>
          </a:lnRef>
          <a:fillRef idx="1">
            <a:schemeClr val="lt1"/>
          </a:fillRef>
          <a:effectRef idx="0">
            <a:schemeClr val="accent3"/>
          </a:effectRef>
          <a:fontRef idx="minor">
            <a:schemeClr val="dk1"/>
          </a:fontRef>
        </p:style>
        <p:txBody>
          <a:bodyPr wrap="square" rtlCol="1">
            <a:spAutoFit/>
          </a:bodyPr>
          <a:lstStyle/>
          <a:p>
            <a:pPr algn="ctr"/>
            <a:r>
              <a:rPr lang="ar-SA" sz="3200" b="1" dirty="0" smtClean="0">
                <a:solidFill>
                  <a:sysClr val="windowText" lastClr="000000"/>
                </a:solidFill>
                <a:effectLst>
                  <a:glow rad="228600">
                    <a:schemeClr val="accent3">
                      <a:satMod val="175000"/>
                      <a:alpha val="40000"/>
                    </a:schemeClr>
                  </a:glow>
                </a:effectLst>
              </a:rPr>
              <a:t>اقتصادي</a:t>
            </a:r>
            <a:endParaRPr lang="ar-SA" sz="3200" b="1" dirty="0">
              <a:solidFill>
                <a:sysClr val="windowText" lastClr="000000"/>
              </a:solidFill>
              <a:effectLst>
                <a:glow rad="228600">
                  <a:schemeClr val="accent3">
                    <a:satMod val="175000"/>
                    <a:alpha val="40000"/>
                  </a:schemeClr>
                </a:glow>
              </a:effectLst>
            </a:endParaRPr>
          </a:p>
        </p:txBody>
      </p:sp>
      <p:sp>
        <p:nvSpPr>
          <p:cNvPr id="7" name="مربع نص 6"/>
          <p:cNvSpPr txBox="1"/>
          <p:nvPr/>
        </p:nvSpPr>
        <p:spPr>
          <a:xfrm>
            <a:off x="587859" y="5130241"/>
            <a:ext cx="4304074" cy="584775"/>
          </a:xfrm>
          <a:prstGeom prst="rect">
            <a:avLst/>
          </a:prstGeom>
          <a:ln w="50800"/>
        </p:spPr>
        <p:style>
          <a:lnRef idx="2">
            <a:schemeClr val="accent3"/>
          </a:lnRef>
          <a:fillRef idx="1">
            <a:schemeClr val="lt1"/>
          </a:fillRef>
          <a:effectRef idx="0">
            <a:schemeClr val="accent3"/>
          </a:effectRef>
          <a:fontRef idx="minor">
            <a:schemeClr val="dk1"/>
          </a:fontRef>
        </p:style>
        <p:txBody>
          <a:bodyPr wrap="square" rtlCol="1">
            <a:spAutoFit/>
          </a:bodyPr>
          <a:lstStyle/>
          <a:p>
            <a:pPr lvl="0" algn="ctr"/>
            <a:r>
              <a:rPr lang="ar-SA" sz="3200" b="1" dirty="0" smtClean="0">
                <a:solidFill>
                  <a:sysClr val="windowText" lastClr="000000"/>
                </a:solidFill>
                <a:effectLst>
                  <a:glow rad="228600">
                    <a:schemeClr val="accent3">
                      <a:satMod val="175000"/>
                      <a:alpha val="40000"/>
                    </a:schemeClr>
                  </a:glow>
                </a:effectLst>
              </a:rPr>
              <a:t>خواص مسامية دقيقة </a:t>
            </a:r>
            <a:endParaRPr lang="en-US" sz="3200" b="1" dirty="0" smtClean="0">
              <a:solidFill>
                <a:sysClr val="windowText" lastClr="000000"/>
              </a:solidFill>
              <a:effectLst>
                <a:glow rad="228600">
                  <a:schemeClr val="accent3">
                    <a:satMod val="175000"/>
                    <a:alpha val="4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ppt_x"/>
                                          </p:val>
                                        </p:tav>
                                        <p:tav tm="100000">
                                          <p:val>
                                            <p:strVal val="#ppt_x"/>
                                          </p:val>
                                        </p:tav>
                                      </p:tavLst>
                                    </p:anim>
                                    <p:anim calcmode="lin" valueType="num">
                                      <p:cBhvr additive="base">
                                        <p:cTn id="2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000" fill="hold"/>
                                        <p:tgtEl>
                                          <p:spTgt spid="7"/>
                                        </p:tgtEl>
                                        <p:attrNameLst>
                                          <p:attrName>ppt_x</p:attrName>
                                        </p:attrNameLst>
                                      </p:cBhvr>
                                      <p:tavLst>
                                        <p:tav tm="0">
                                          <p:val>
                                            <p:strVal val="#ppt_x"/>
                                          </p:val>
                                        </p:tav>
                                        <p:tav tm="100000">
                                          <p:val>
                                            <p:strVal val="#ppt_x"/>
                                          </p:val>
                                        </p:tav>
                                      </p:tavLst>
                                    </p:anim>
                                    <p:anim calcmode="lin" valueType="num">
                                      <p:cBhvr additive="base">
                                        <p:cTn id="3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522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7" name="مستطيل 6"/>
          <p:cNvSpPr/>
          <p:nvPr/>
        </p:nvSpPr>
        <p:spPr>
          <a:xfrm>
            <a:off x="0" y="-71462"/>
            <a:ext cx="9144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مستدير الزوايا 7"/>
          <p:cNvSpPr/>
          <p:nvPr/>
        </p:nvSpPr>
        <p:spPr>
          <a:xfrm>
            <a:off x="1119826" y="380316"/>
            <a:ext cx="7358114" cy="576064"/>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2800" b="1" dirty="0" smtClean="0"/>
              <a:t>إجراء تفاعلات </a:t>
            </a:r>
            <a:r>
              <a:rPr lang="ar-SA" sz="2800" b="1" dirty="0" err="1" smtClean="0"/>
              <a:t>الألكلة</a:t>
            </a:r>
            <a:r>
              <a:rPr lang="ar-SA" sz="2800" b="1" dirty="0" smtClean="0"/>
              <a:t> باستخدام أنواع مختلفة من الحوافز</a:t>
            </a:r>
            <a:endParaRPr lang="ar-SA" sz="2800" dirty="0"/>
          </a:p>
        </p:txBody>
      </p:sp>
      <p:sp>
        <p:nvSpPr>
          <p:cNvPr id="9" name="مستطيل مستدير الزوايا 8"/>
          <p:cNvSpPr/>
          <p:nvPr/>
        </p:nvSpPr>
        <p:spPr>
          <a:xfrm>
            <a:off x="2071670" y="1357298"/>
            <a:ext cx="5643602" cy="55478"/>
          </a:xfrm>
          <a:prstGeom prst="roundRect">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SA"/>
          </a:p>
        </p:txBody>
      </p:sp>
      <p:sp>
        <p:nvSpPr>
          <p:cNvPr id="10" name="سهم للأسفل 9"/>
          <p:cNvSpPr/>
          <p:nvPr/>
        </p:nvSpPr>
        <p:spPr>
          <a:xfrm>
            <a:off x="7631119" y="1363918"/>
            <a:ext cx="144016" cy="402344"/>
          </a:xfrm>
          <a:prstGeom prst="downArrow">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SA"/>
          </a:p>
        </p:txBody>
      </p:sp>
      <p:sp>
        <p:nvSpPr>
          <p:cNvPr id="11" name="سهم للأسفل 10"/>
          <p:cNvSpPr/>
          <p:nvPr/>
        </p:nvSpPr>
        <p:spPr>
          <a:xfrm>
            <a:off x="4716016" y="980728"/>
            <a:ext cx="144016" cy="762384"/>
          </a:xfrm>
          <a:prstGeom prst="downArrow">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SA"/>
          </a:p>
        </p:txBody>
      </p:sp>
      <p:sp>
        <p:nvSpPr>
          <p:cNvPr id="12" name="سهم للأسفل 11"/>
          <p:cNvSpPr/>
          <p:nvPr/>
        </p:nvSpPr>
        <p:spPr>
          <a:xfrm>
            <a:off x="2000232" y="1383582"/>
            <a:ext cx="144016" cy="402344"/>
          </a:xfrm>
          <a:prstGeom prst="downArrow">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SA"/>
          </a:p>
        </p:txBody>
      </p:sp>
      <p:sp>
        <p:nvSpPr>
          <p:cNvPr id="13" name="شكل بيضاوي 12"/>
          <p:cNvSpPr/>
          <p:nvPr/>
        </p:nvSpPr>
        <p:spPr>
          <a:xfrm>
            <a:off x="6383088" y="1834214"/>
            <a:ext cx="2643206" cy="1594786"/>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2400" b="1" dirty="0" smtClean="0">
                <a:solidFill>
                  <a:schemeClr val="bg1"/>
                </a:solidFill>
              </a:rPr>
              <a:t>أولاً: استخدام حوافز ألكلة غير صديقة للبيئة</a:t>
            </a:r>
            <a:endParaRPr lang="en-US" sz="2400" dirty="0" smtClean="0">
              <a:solidFill>
                <a:schemeClr val="bg1"/>
              </a:solidFill>
            </a:endParaRPr>
          </a:p>
        </p:txBody>
      </p:sp>
      <p:sp>
        <p:nvSpPr>
          <p:cNvPr id="14" name="شكل بيضاوي 13"/>
          <p:cNvSpPr/>
          <p:nvPr/>
        </p:nvSpPr>
        <p:spPr>
          <a:xfrm>
            <a:off x="3332972" y="1821674"/>
            <a:ext cx="2907240" cy="1368152"/>
          </a:xfrm>
          <a:prstGeom prst="ellipse">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2400" b="1" dirty="0" smtClean="0">
                <a:solidFill>
                  <a:schemeClr val="bg1"/>
                </a:solidFill>
              </a:rPr>
              <a:t>ثانياً: استخدام حوافز ألكلة صديقة للبيئة</a:t>
            </a:r>
            <a:endParaRPr lang="en-US" sz="2400" b="1" dirty="0" smtClean="0">
              <a:solidFill>
                <a:schemeClr val="bg1"/>
              </a:solidFill>
            </a:endParaRPr>
          </a:p>
        </p:txBody>
      </p:sp>
      <p:sp>
        <p:nvSpPr>
          <p:cNvPr id="15" name="شكل بيضاوي 14"/>
          <p:cNvSpPr/>
          <p:nvPr/>
        </p:nvSpPr>
        <p:spPr>
          <a:xfrm>
            <a:off x="834074" y="1833248"/>
            <a:ext cx="2500330" cy="1381437"/>
          </a:xfrm>
          <a:prstGeom prst="ellipse">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1600" b="1" dirty="0" smtClean="0"/>
              <a:t>استخدام حوافز </a:t>
            </a:r>
            <a:r>
              <a:rPr lang="ar-SA" sz="2000" b="1" dirty="0" smtClean="0">
                <a:solidFill>
                  <a:schemeClr val="bg1"/>
                </a:solidFill>
              </a:rPr>
              <a:t>طبيعية</a:t>
            </a:r>
            <a:r>
              <a:rPr lang="ar-SA" sz="1600" b="1" dirty="0" smtClean="0"/>
              <a:t> صديقة للبيئة في تفاعلات كيميائية متنوعة</a:t>
            </a:r>
            <a:endParaRPr lang="en-US" sz="1600" dirty="0" smtClean="0"/>
          </a:p>
        </p:txBody>
      </p:sp>
      <p:grpSp>
        <p:nvGrpSpPr>
          <p:cNvPr id="25" name="Group 24"/>
          <p:cNvGrpSpPr/>
          <p:nvPr/>
        </p:nvGrpSpPr>
        <p:grpSpPr>
          <a:xfrm>
            <a:off x="285720" y="3122704"/>
            <a:ext cx="4536504" cy="2592288"/>
            <a:chOff x="285720" y="3122704"/>
            <a:chExt cx="4536504" cy="2592288"/>
          </a:xfrm>
        </p:grpSpPr>
        <p:sp>
          <p:nvSpPr>
            <p:cNvPr id="16" name="مستطيل مستدير الزوايا 15"/>
            <p:cNvSpPr/>
            <p:nvPr/>
          </p:nvSpPr>
          <p:spPr>
            <a:xfrm>
              <a:off x="4750216" y="3122704"/>
              <a:ext cx="72008" cy="2304256"/>
            </a:xfrm>
            <a:prstGeom prst="roundRect">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SA"/>
            </a:p>
          </p:txBody>
        </p:sp>
        <p:sp>
          <p:nvSpPr>
            <p:cNvPr id="17" name="سهم للأسفل 16"/>
            <p:cNvSpPr/>
            <p:nvPr/>
          </p:nvSpPr>
          <p:spPr>
            <a:xfrm rot="5400000">
              <a:off x="4514844" y="3804438"/>
              <a:ext cx="144016" cy="402344"/>
            </a:xfrm>
            <a:prstGeom prst="downArrow">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SA"/>
            </a:p>
          </p:txBody>
        </p:sp>
        <p:sp>
          <p:nvSpPr>
            <p:cNvPr id="18" name="مستطيل مستدير الزوايا 17"/>
            <p:cNvSpPr/>
            <p:nvPr/>
          </p:nvSpPr>
          <p:spPr>
            <a:xfrm>
              <a:off x="285720" y="3770776"/>
              <a:ext cx="4032448" cy="432048"/>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lvl="0" algn="ctr"/>
              <a:r>
                <a:rPr lang="ar-SA" b="1" dirty="0" smtClean="0"/>
                <a:t>استخدام حوافز </a:t>
              </a:r>
              <a:r>
                <a:rPr lang="ar-SA" b="1" dirty="0" err="1" smtClean="0"/>
                <a:t>ألكلة</a:t>
              </a:r>
              <a:r>
                <a:rPr lang="ar-SA" b="1" dirty="0" smtClean="0"/>
                <a:t> صديقة للبيئة طبيعية منفردة</a:t>
              </a:r>
              <a:endParaRPr lang="en-US" dirty="0" smtClean="0"/>
            </a:p>
          </p:txBody>
        </p:sp>
        <p:sp>
          <p:nvSpPr>
            <p:cNvPr id="19" name="سهم للأسفل 18"/>
            <p:cNvSpPr/>
            <p:nvPr/>
          </p:nvSpPr>
          <p:spPr>
            <a:xfrm rot="5400000">
              <a:off x="4514844" y="4452510"/>
              <a:ext cx="144016" cy="402344"/>
            </a:xfrm>
            <a:prstGeom prst="downArrow">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SA"/>
            </a:p>
          </p:txBody>
        </p:sp>
        <p:sp>
          <p:nvSpPr>
            <p:cNvPr id="20" name="مستطيل مستدير الزوايا 19"/>
            <p:cNvSpPr/>
            <p:nvPr/>
          </p:nvSpPr>
          <p:spPr>
            <a:xfrm>
              <a:off x="285720" y="4418848"/>
              <a:ext cx="4032448" cy="432048"/>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lvl="0"/>
              <a:r>
                <a:rPr lang="ar-SA" b="1" dirty="0" smtClean="0"/>
                <a:t>استخدام حوافز </a:t>
              </a:r>
              <a:r>
                <a:rPr lang="ar-SA" b="1" dirty="0" err="1" smtClean="0"/>
                <a:t>ألكلة</a:t>
              </a:r>
              <a:r>
                <a:rPr lang="ar-SA" b="1" dirty="0" smtClean="0"/>
                <a:t> صديقة للبيئة طبيعية وكيميائية</a:t>
              </a:r>
              <a:endParaRPr lang="en-US" dirty="0"/>
            </a:p>
          </p:txBody>
        </p:sp>
        <p:sp>
          <p:nvSpPr>
            <p:cNvPr id="21" name="سهم للأسفل 20"/>
            <p:cNvSpPr/>
            <p:nvPr/>
          </p:nvSpPr>
          <p:spPr>
            <a:xfrm rot="5400000">
              <a:off x="4514844" y="5172590"/>
              <a:ext cx="144016" cy="402344"/>
            </a:xfrm>
            <a:prstGeom prst="downArrow">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SA"/>
            </a:p>
          </p:txBody>
        </p:sp>
        <p:sp>
          <p:nvSpPr>
            <p:cNvPr id="22" name="مستطيل مستدير الزوايا 21"/>
            <p:cNvSpPr/>
            <p:nvPr/>
          </p:nvSpPr>
          <p:spPr>
            <a:xfrm>
              <a:off x="315424" y="5066920"/>
              <a:ext cx="4032448" cy="64807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lvl="0"/>
              <a:r>
                <a:rPr lang="ar-SA" b="1" dirty="0" smtClean="0"/>
                <a:t>استخدام حوافز </a:t>
              </a:r>
              <a:r>
                <a:rPr lang="ar-SA" b="1" dirty="0" err="1" smtClean="0"/>
                <a:t>ألكلة</a:t>
              </a:r>
              <a:r>
                <a:rPr lang="ar-SA" b="1" dirty="0" smtClean="0"/>
                <a:t> صديقة للبيئة طبيعية مختلطة مع معادن</a:t>
              </a:r>
              <a:endParaRPr lang="en-US" dirty="0"/>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5" name="TextBox 24"/>
          <p:cNvSpPr txBox="1"/>
          <p:nvPr/>
        </p:nvSpPr>
        <p:spPr>
          <a:xfrm>
            <a:off x="2857488" y="3661950"/>
            <a:ext cx="1000132" cy="338554"/>
          </a:xfrm>
          <a:prstGeom prst="rect">
            <a:avLst/>
          </a:prstGeom>
          <a:solidFill>
            <a:schemeClr val="bg1"/>
          </a:solidFill>
        </p:spPr>
        <p:txBody>
          <a:bodyPr wrap="square" rtlCol="1">
            <a:spAutoFit/>
          </a:bodyPr>
          <a:lstStyle/>
          <a:p>
            <a:r>
              <a:rPr lang="en-US" sz="1600" b="1" dirty="0" smtClean="0">
                <a:solidFill>
                  <a:srgbClr val="99CC00"/>
                </a:solidFill>
              </a:rPr>
              <a:t>Solid acid</a:t>
            </a:r>
            <a:endParaRPr lang="ar-SA" sz="1600" b="1" dirty="0">
              <a:solidFill>
                <a:srgbClr val="99CC00"/>
              </a:solidFill>
            </a:endParaRPr>
          </a:p>
        </p:txBody>
      </p:sp>
      <p:sp>
        <p:nvSpPr>
          <p:cNvPr id="4" name="مربع نص 3"/>
          <p:cNvSpPr txBox="1"/>
          <p:nvPr/>
        </p:nvSpPr>
        <p:spPr>
          <a:xfrm>
            <a:off x="3357554" y="214290"/>
            <a:ext cx="5442398" cy="523220"/>
          </a:xfrm>
          <a:prstGeom prst="rect">
            <a:avLst/>
          </a:prstGeom>
          <a:solidFill>
            <a:srgbClr val="FF0000"/>
          </a:solidFill>
        </p:spPr>
        <p:txBody>
          <a:bodyPr wrap="square" rtlCol="1">
            <a:spAutoFit/>
          </a:bodyPr>
          <a:lstStyle/>
          <a:p>
            <a:r>
              <a:rPr lang="ar-SA" sz="2800" b="1" dirty="0" smtClean="0">
                <a:solidFill>
                  <a:schemeClr val="bg1"/>
                </a:solidFill>
              </a:rPr>
              <a:t>أولاً: استخدام حوافز </a:t>
            </a:r>
            <a:r>
              <a:rPr lang="ar-SA" sz="2800" b="1" dirty="0" err="1" smtClean="0">
                <a:solidFill>
                  <a:schemeClr val="bg1"/>
                </a:solidFill>
              </a:rPr>
              <a:t>ألكلة</a:t>
            </a:r>
            <a:r>
              <a:rPr lang="ar-SA" sz="2800" b="1" dirty="0" smtClean="0">
                <a:solidFill>
                  <a:schemeClr val="bg1"/>
                </a:solidFill>
              </a:rPr>
              <a:t> غير صديقة للبيئة: </a:t>
            </a:r>
            <a:endParaRPr lang="ar-SA" sz="2800" b="1" dirty="0">
              <a:solidFill>
                <a:schemeClr val="bg1"/>
              </a:solidFill>
            </a:endParaRPr>
          </a:p>
        </p:txBody>
      </p:sp>
      <p:sp>
        <p:nvSpPr>
          <p:cNvPr id="55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graphicFrame>
        <p:nvGraphicFramePr>
          <p:cNvPr id="463876" name="Object 4"/>
          <p:cNvGraphicFramePr>
            <a:graphicFrameLocks noChangeAspect="1"/>
          </p:cNvGraphicFramePr>
          <p:nvPr/>
        </p:nvGraphicFramePr>
        <p:xfrm>
          <a:off x="2716185" y="935666"/>
          <a:ext cx="857250" cy="1068387"/>
        </p:xfrm>
        <a:graphic>
          <a:graphicData uri="http://schemas.openxmlformats.org/presentationml/2006/ole">
            <mc:AlternateContent xmlns:mc="http://schemas.openxmlformats.org/markup-compatibility/2006">
              <mc:Choice xmlns:v="urn:schemas-microsoft-com:vml" Requires="v">
                <p:oleObj spid="_x0000_s463888" name="CS ChemDraw Drawing" r:id="rId4" imgW="857560" imgH="1067857" progId="">
                  <p:embed/>
                </p:oleObj>
              </mc:Choice>
              <mc:Fallback>
                <p:oleObj name="CS ChemDraw Drawing" r:id="rId4" imgW="857560" imgH="1067857"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6185" y="935666"/>
                        <a:ext cx="857250" cy="106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3" name="Straight Arrow Connector 12"/>
          <p:cNvCxnSpPr/>
          <p:nvPr/>
        </p:nvCxnSpPr>
        <p:spPr>
          <a:xfrm>
            <a:off x="3786182" y="1459514"/>
            <a:ext cx="1285884"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357818" y="1316638"/>
            <a:ext cx="2071702" cy="369332"/>
          </a:xfrm>
          <a:prstGeom prst="rect">
            <a:avLst/>
          </a:prstGeom>
          <a:noFill/>
        </p:spPr>
        <p:txBody>
          <a:bodyPr wrap="square" rtlCol="1">
            <a:spAutoFit/>
          </a:bodyPr>
          <a:lstStyle/>
          <a:p>
            <a:r>
              <a:rPr lang="ar-SA" dirty="0" smtClean="0"/>
              <a:t>تكتب نتائج التفاعل فقط</a:t>
            </a:r>
            <a:endParaRPr lang="ar-SA" dirty="0"/>
          </a:p>
        </p:txBody>
      </p:sp>
      <p:sp>
        <p:nvSpPr>
          <p:cNvPr id="15" name="TextBox 14"/>
          <p:cNvSpPr txBox="1"/>
          <p:nvPr/>
        </p:nvSpPr>
        <p:spPr>
          <a:xfrm>
            <a:off x="2855915" y="2102456"/>
            <a:ext cx="3214710" cy="369332"/>
          </a:xfrm>
          <a:prstGeom prst="rect">
            <a:avLst/>
          </a:prstGeom>
          <a:noFill/>
        </p:spPr>
        <p:txBody>
          <a:bodyPr wrap="square" rtlCol="1">
            <a:spAutoFit/>
          </a:bodyPr>
          <a:lstStyle/>
          <a:p>
            <a:pPr algn="l" rtl="0"/>
            <a:r>
              <a:rPr lang="en-US" dirty="0" smtClean="0"/>
              <a:t>Ref:</a:t>
            </a:r>
            <a:endParaRPr lang="ar-SA" dirty="0"/>
          </a:p>
        </p:txBody>
      </p:sp>
      <p:sp>
        <p:nvSpPr>
          <p:cNvPr id="16" name="مربع نص 3"/>
          <p:cNvSpPr txBox="1"/>
          <p:nvPr/>
        </p:nvSpPr>
        <p:spPr>
          <a:xfrm>
            <a:off x="3714744" y="2571744"/>
            <a:ext cx="4929190" cy="523220"/>
          </a:xfrm>
          <a:prstGeom prst="rect">
            <a:avLst/>
          </a:prstGeom>
          <a:solidFill>
            <a:srgbClr val="00B050"/>
          </a:solidFill>
        </p:spPr>
        <p:txBody>
          <a:bodyPr wrap="square" rtlCol="1">
            <a:spAutoFit/>
          </a:bodyPr>
          <a:lstStyle/>
          <a:p>
            <a:r>
              <a:rPr lang="ar-SA" sz="2800" b="1" dirty="0" smtClean="0">
                <a:solidFill>
                  <a:schemeClr val="bg1"/>
                </a:solidFill>
              </a:rPr>
              <a:t>ثانيا: استخدام حوافز ألكلة صديقة للبيئة</a:t>
            </a:r>
          </a:p>
        </p:txBody>
      </p:sp>
      <p:graphicFrame>
        <p:nvGraphicFramePr>
          <p:cNvPr id="17" name="Object 3"/>
          <p:cNvGraphicFramePr>
            <a:graphicFrameLocks noChangeAspect="1"/>
          </p:cNvGraphicFramePr>
          <p:nvPr/>
        </p:nvGraphicFramePr>
        <p:xfrm>
          <a:off x="71406" y="3214686"/>
          <a:ext cx="2717800" cy="1320800"/>
        </p:xfrm>
        <a:graphic>
          <a:graphicData uri="http://schemas.openxmlformats.org/presentationml/2006/ole">
            <mc:AlternateContent xmlns:mc="http://schemas.openxmlformats.org/markup-compatibility/2006">
              <mc:Choice xmlns:v="urn:schemas-microsoft-com:vml" Requires="v">
                <p:oleObj spid="_x0000_s463889" name="CS ChemDraw Drawing" r:id="rId6" imgW="2718580" imgH="1321055" progId="">
                  <p:embed/>
                </p:oleObj>
              </mc:Choice>
              <mc:Fallback>
                <p:oleObj name="CS ChemDraw Drawing" r:id="rId6" imgW="2718580" imgH="1321055" progId="">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06" y="3214686"/>
                        <a:ext cx="27178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 name="Object 5"/>
          <p:cNvGraphicFramePr>
            <a:graphicFrameLocks noChangeAspect="1"/>
          </p:cNvGraphicFramePr>
          <p:nvPr/>
        </p:nvGraphicFramePr>
        <p:xfrm>
          <a:off x="3803670" y="3500438"/>
          <a:ext cx="1866900" cy="1209675"/>
        </p:xfrm>
        <a:graphic>
          <a:graphicData uri="http://schemas.openxmlformats.org/presentationml/2006/ole">
            <mc:AlternateContent xmlns:mc="http://schemas.openxmlformats.org/markup-compatibility/2006">
              <mc:Choice xmlns:v="urn:schemas-microsoft-com:vml" Requires="v">
                <p:oleObj spid="_x0000_s463890" name="CS ChemDraw Drawing" r:id="rId8" imgW="1866423" imgH="1209572" progId="">
                  <p:embed/>
                </p:oleObj>
              </mc:Choice>
              <mc:Fallback>
                <p:oleObj name="CS ChemDraw Drawing" r:id="rId8" imgW="1866423" imgH="1209572" progId="">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03670" y="3500438"/>
                        <a:ext cx="18669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 name="Object 6"/>
          <p:cNvGraphicFramePr>
            <a:graphicFrameLocks noChangeAspect="1"/>
          </p:cNvGraphicFramePr>
          <p:nvPr/>
        </p:nvGraphicFramePr>
        <p:xfrm>
          <a:off x="5599132" y="3379797"/>
          <a:ext cx="1758950" cy="1406525"/>
        </p:xfrm>
        <a:graphic>
          <a:graphicData uri="http://schemas.openxmlformats.org/presentationml/2006/ole">
            <mc:AlternateContent xmlns:mc="http://schemas.openxmlformats.org/markup-compatibility/2006">
              <mc:Choice xmlns:v="urn:schemas-microsoft-com:vml" Requires="v">
                <p:oleObj spid="_x0000_s463891" name="CS ChemDraw Drawing" r:id="rId10" imgW="1758350" imgH="1406354" progId="">
                  <p:embed/>
                </p:oleObj>
              </mc:Choice>
              <mc:Fallback>
                <p:oleObj name="CS ChemDraw Drawing" r:id="rId10" imgW="1758350" imgH="1406354" progId="">
                  <p:embed/>
                  <p:pic>
                    <p:nvPicPr>
                      <p:cNvPr id="0"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99132" y="3379797"/>
                        <a:ext cx="175895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 name="Object 7"/>
          <p:cNvGraphicFramePr>
            <a:graphicFrameLocks noChangeAspect="1"/>
          </p:cNvGraphicFramePr>
          <p:nvPr/>
        </p:nvGraphicFramePr>
        <p:xfrm>
          <a:off x="7526369" y="3214686"/>
          <a:ext cx="1474787" cy="1473200"/>
        </p:xfrm>
        <a:graphic>
          <a:graphicData uri="http://schemas.openxmlformats.org/presentationml/2006/ole">
            <mc:AlternateContent xmlns:mc="http://schemas.openxmlformats.org/markup-compatibility/2006">
              <mc:Choice xmlns:v="urn:schemas-microsoft-com:vml" Requires="v">
                <p:oleObj spid="_x0000_s463892" name="CS ChemDraw Drawing" r:id="rId12" imgW="1474928" imgH="1473297" progId="">
                  <p:embed/>
                </p:oleObj>
              </mc:Choice>
              <mc:Fallback>
                <p:oleObj name="CS ChemDraw Drawing" r:id="rId12" imgW="1474928" imgH="1473297" progId="">
                  <p:embed/>
                  <p:pic>
                    <p:nvPicPr>
                      <p:cNvPr id="0"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26369" y="3214686"/>
                        <a:ext cx="1474787" cy="147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TextBox 21"/>
          <p:cNvSpPr txBox="1"/>
          <p:nvPr/>
        </p:nvSpPr>
        <p:spPr>
          <a:xfrm>
            <a:off x="2741612" y="4786322"/>
            <a:ext cx="3214710" cy="369332"/>
          </a:xfrm>
          <a:prstGeom prst="rect">
            <a:avLst/>
          </a:prstGeom>
          <a:noFill/>
        </p:spPr>
        <p:txBody>
          <a:bodyPr wrap="square" rtlCol="1">
            <a:spAutoFit/>
          </a:bodyPr>
          <a:lstStyle/>
          <a:p>
            <a:pPr algn="l" rtl="0"/>
            <a:r>
              <a:rPr lang="en-US" dirty="0" smtClean="0"/>
              <a:t>Ref:</a:t>
            </a:r>
            <a:endParaRPr lang="ar-SA" dirty="0"/>
          </a:p>
        </p:txBody>
      </p:sp>
      <p:cxnSp>
        <p:nvCxnSpPr>
          <p:cNvPr id="24" name="Straight Arrow Connector 23"/>
          <p:cNvCxnSpPr/>
          <p:nvPr/>
        </p:nvCxnSpPr>
        <p:spPr>
          <a:xfrm>
            <a:off x="2857488" y="4000322"/>
            <a:ext cx="955694" cy="1770"/>
          </a:xfrm>
          <a:prstGeom prst="straightConnector1">
            <a:avLst/>
          </a:prstGeom>
          <a:ln>
            <a:solidFill>
              <a:srgbClr val="33CC33"/>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869195" y="1094129"/>
            <a:ext cx="928694" cy="369332"/>
          </a:xfrm>
          <a:prstGeom prst="rect">
            <a:avLst/>
          </a:prstGeom>
          <a:noFill/>
        </p:spPr>
        <p:txBody>
          <a:bodyPr wrap="square" rtlCol="1">
            <a:spAutoFit/>
          </a:bodyPr>
          <a:lstStyle/>
          <a:p>
            <a:r>
              <a:rPr lang="en-US" b="1" dirty="0" smtClean="0">
                <a:solidFill>
                  <a:srgbClr val="FF0000"/>
                </a:solidFill>
              </a:rPr>
              <a:t>AlCl</a:t>
            </a:r>
            <a:r>
              <a:rPr lang="en-US" b="1" baseline="-25000" dirty="0" smtClean="0">
                <a:solidFill>
                  <a:srgbClr val="FF0000"/>
                </a:solidFill>
              </a:rPr>
              <a:t>3</a:t>
            </a:r>
            <a:endParaRPr lang="ar-SA"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63876"/>
                                        </p:tgtEl>
                                        <p:attrNameLst>
                                          <p:attrName>style.visibility</p:attrName>
                                        </p:attrNameLst>
                                      </p:cBhvr>
                                      <p:to>
                                        <p:strVal val="visible"/>
                                      </p:to>
                                    </p:set>
                                    <p:animEffect transition="in" filter="fade">
                                      <p:cBhvr>
                                        <p:cTn id="13" dur="2000"/>
                                        <p:tgtEl>
                                          <p:spTgt spid="46387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1000" fill="hold"/>
                                        <p:tgtEl>
                                          <p:spTgt spid="16"/>
                                        </p:tgtEl>
                                        <p:attrNameLst>
                                          <p:attrName>ppt_x</p:attrName>
                                        </p:attrNameLst>
                                      </p:cBhvr>
                                      <p:tavLst>
                                        <p:tav tm="0">
                                          <p:val>
                                            <p:strVal val="1+#ppt_w/2"/>
                                          </p:val>
                                        </p:tav>
                                        <p:tav tm="100000">
                                          <p:val>
                                            <p:strVal val="#ppt_x"/>
                                          </p:val>
                                        </p:tav>
                                      </p:tavLst>
                                    </p:anim>
                                    <p:anim calcmode="lin" valueType="num">
                                      <p:cBhvr additive="base">
                                        <p:cTn id="19"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1000" b="-11000"/>
          </a:stretch>
        </a:blipFill>
        <a:effectLst/>
      </p:bgPr>
    </p:bg>
    <p:spTree>
      <p:nvGrpSpPr>
        <p:cNvPr id="1" name=""/>
        <p:cNvGrpSpPr/>
        <p:nvPr/>
      </p:nvGrpSpPr>
      <p:grpSpPr>
        <a:xfrm>
          <a:off x="0" y="0"/>
          <a:ext cx="0" cy="0"/>
          <a:chOff x="0" y="0"/>
          <a:chExt cx="0" cy="0"/>
        </a:xfrm>
      </p:grpSpPr>
      <p:sp>
        <p:nvSpPr>
          <p:cNvPr id="4" name="مربع نص 3"/>
          <p:cNvSpPr txBox="1"/>
          <p:nvPr/>
        </p:nvSpPr>
        <p:spPr>
          <a:xfrm>
            <a:off x="1500166" y="1627519"/>
            <a:ext cx="6715172" cy="1015663"/>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6000" b="1" dirty="0" smtClean="0">
                <a:ln w="11430"/>
                <a:solidFill>
                  <a:srgbClr val="669900"/>
                </a:solidFill>
                <a:effectLst>
                  <a:outerShdw blurRad="50800" dist="39000" dir="5460000" algn="tl">
                    <a:srgbClr val="000000">
                      <a:alpha val="38000"/>
                    </a:srgbClr>
                  </a:outerShdw>
                  <a:reflection blurRad="6350" stA="60000" endA="900" endPos="60000" dist="60007" dir="5400000" sy="-100000" algn="bl" rotWithShape="0"/>
                </a:effectLst>
              </a:rPr>
              <a:t>التجارب العملية </a:t>
            </a:r>
            <a:endParaRPr lang="ar-SA" sz="6000" b="1" dirty="0">
              <a:ln w="11430"/>
              <a:solidFill>
                <a:srgbClr val="669900"/>
              </a:solidFill>
              <a:effectLst>
                <a:outerShdw blurRad="50800" dist="39000" dir="5460000" algn="tl">
                  <a:srgbClr val="000000">
                    <a:alpha val="38000"/>
                  </a:srgbClr>
                </a:outerShdw>
                <a:reflection blurRad="6350" stA="60000" endA="900" endPos="60000" dist="60007" dir="5400000" sy="-100000" algn="bl" rotWithShape="0"/>
              </a:effectLst>
            </a:endParaRPr>
          </a:p>
        </p:txBody>
      </p:sp>
      <p:sp>
        <p:nvSpPr>
          <p:cNvPr id="5" name="Rectangle 4"/>
          <p:cNvSpPr/>
          <p:nvPr/>
        </p:nvSpPr>
        <p:spPr>
          <a:xfrm>
            <a:off x="928662" y="3071810"/>
            <a:ext cx="6715172" cy="1231106"/>
          </a:xfrm>
          <a:prstGeom prst="rect">
            <a:avLst/>
          </a:prstGeom>
        </p:spPr>
        <p:txBody>
          <a:bodyPr wrap="square">
            <a:spAutoFit/>
          </a:bodyPr>
          <a:lstStyle/>
          <a:p>
            <a:r>
              <a:rPr lang="ar-SA" sz="3000" b="1" dirty="0" smtClean="0">
                <a:ln w="11430"/>
                <a:solidFill>
                  <a:srgbClr val="669900"/>
                </a:solidFill>
                <a:effectLst>
                  <a:outerShdw blurRad="50800" dist="39000" dir="5460000" algn="tl">
                    <a:srgbClr val="000000">
                      <a:alpha val="38000"/>
                    </a:srgbClr>
                  </a:outerShdw>
                  <a:reflection blurRad="6350" stA="50000" endA="300" endPos="50000" dist="60007" dir="5400000" sy="-100000" algn="bl" rotWithShape="0"/>
                </a:effectLst>
              </a:rPr>
              <a:t>الجزء الأول: تقنية ميكروسكيل الكيمياء الخضراء</a:t>
            </a:r>
          </a:p>
          <a:p>
            <a:endParaRPr lang="ar-SA" sz="1200" b="1" dirty="0" smtClean="0">
              <a:ln w="11430"/>
              <a:solidFill>
                <a:srgbClr val="669900"/>
              </a:solidFill>
              <a:effectLst>
                <a:outerShdw blurRad="50800" dist="39000" dir="5460000" algn="tl">
                  <a:srgbClr val="000000">
                    <a:alpha val="38000"/>
                  </a:srgbClr>
                </a:outerShdw>
                <a:reflection blurRad="6350" stA="50000" endA="300" endPos="50000" dist="60007" dir="5400000" sy="-100000" algn="bl" rotWithShape="0"/>
              </a:effectLst>
            </a:endParaRPr>
          </a:p>
          <a:p>
            <a:r>
              <a:rPr lang="ar-SA" sz="3200" b="1" dirty="0" smtClean="0">
                <a:ln w="11430"/>
                <a:solidFill>
                  <a:srgbClr val="669900"/>
                </a:solidFill>
                <a:effectLst>
                  <a:outerShdw blurRad="50800" dist="39000" dir="5460000" algn="tl">
                    <a:srgbClr val="000000">
                      <a:alpha val="38000"/>
                    </a:srgbClr>
                  </a:outerShdw>
                  <a:reflection blurRad="6350" stA="50000" endA="300" endPos="50000" dist="60007" dir="5400000" sy="-100000" algn="bl" rotWithShape="0"/>
                </a:effectLst>
              </a:rPr>
              <a:t>الجزء الثاني: ألكلة فريدل-كرافتس</a:t>
            </a:r>
            <a:endParaRPr lang="ar-SA" sz="3200" b="1" dirty="0">
              <a:ln w="11430"/>
              <a:solidFill>
                <a:srgbClr val="669900"/>
              </a:solidFill>
              <a:effectLst>
                <a:outerShdw blurRad="50800" dist="39000" dir="5460000" algn="tl">
                  <a:srgbClr val="000000">
                    <a:alpha val="38000"/>
                  </a:srgbClr>
                </a:outerShdw>
                <a:reflection blurRad="6350" stA="50000" endA="300" endPos="50000" dist="60007" dir="5400000" sy="-100000" algn="bl" rotWithShape="0"/>
              </a:effectLst>
            </a:endParaRPr>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1" descr="2721999043_945b5ba819[1].jpg"/>
          <p:cNvPicPr>
            <a:picLocks noChangeAspect="1"/>
          </p:cNvPicPr>
          <p:nvPr/>
        </p:nvPicPr>
        <p:blipFill>
          <a:blip r:embed="rId2" cstate="print">
            <a:clrChange>
              <a:clrFrom>
                <a:srgbClr val="FFFFFF"/>
              </a:clrFrom>
              <a:clrTo>
                <a:srgbClr val="FFFFFF">
                  <a:alpha val="0"/>
                </a:srgbClr>
              </a:clrTo>
            </a:clrChange>
          </a:blip>
          <a:srcRect l="60661" t="32411" r="-1701"/>
          <a:stretch>
            <a:fillRect/>
          </a:stretch>
        </p:blipFill>
        <p:spPr>
          <a:xfrm rot="10800000">
            <a:off x="-71470" y="21788"/>
            <a:ext cx="3654163" cy="3767253"/>
          </a:xfrm>
          <a:prstGeom prst="rect">
            <a:avLst/>
          </a:prstGeom>
          <a:effectLst>
            <a:reflection blurRad="6350" stA="50000" endA="300" endPos="90000" dir="5400000" sy="-100000" algn="bl" rotWithShape="0"/>
          </a:effectLst>
        </p:spPr>
      </p:pic>
      <p:sp>
        <p:nvSpPr>
          <p:cNvPr id="2" name="مربع نص 1"/>
          <p:cNvSpPr txBox="1"/>
          <p:nvPr/>
        </p:nvSpPr>
        <p:spPr>
          <a:xfrm>
            <a:off x="1785918" y="142852"/>
            <a:ext cx="6715172" cy="1200329"/>
          </a:xfrm>
          <a:prstGeom prst="rect">
            <a:avLst/>
          </a:prstGeom>
          <a:solidFill>
            <a:srgbClr val="33CC33"/>
          </a:solidFill>
        </p:spPr>
        <p:txBody>
          <a:bodyPr wrap="square" rtlCol="1">
            <a:spAutoFit/>
          </a:bodyPr>
          <a:lstStyle/>
          <a:p>
            <a:pPr algn="ctr"/>
            <a:r>
              <a:rPr lang="ar-SA" sz="3600" b="1" dirty="0" smtClean="0">
                <a:solidFill>
                  <a:schemeClr val="bg1"/>
                </a:solidFill>
              </a:rPr>
              <a:t>الجزء الاول </a:t>
            </a:r>
          </a:p>
          <a:p>
            <a:pPr algn="ctr"/>
            <a:r>
              <a:rPr lang="ar-SA" sz="3600" b="1" dirty="0" smtClean="0">
                <a:solidFill>
                  <a:schemeClr val="bg1"/>
                </a:solidFill>
              </a:rPr>
              <a:t>أدوات تقنية ميكروسكيل الكيمياء الخضراء</a:t>
            </a:r>
            <a:endParaRPr lang="ar-SA" sz="3600" b="1" dirty="0">
              <a:solidFill>
                <a:schemeClr val="bg1"/>
              </a:solidFill>
            </a:endParaRPr>
          </a:p>
        </p:txBody>
      </p:sp>
      <p:pic>
        <p:nvPicPr>
          <p:cNvPr id="5" name="Picture 1" descr="أدوات2"/>
          <p:cNvPicPr/>
          <p:nvPr/>
        </p:nvPicPr>
        <p:blipFill>
          <a:blip r:embed="rId3" cstate="print">
            <a:lum bright="40000" contrast="20000"/>
          </a:blip>
          <a:srcRect/>
          <a:stretch>
            <a:fillRect/>
          </a:stretch>
        </p:blipFill>
        <p:spPr bwMode="auto">
          <a:xfrm rot="16200000">
            <a:off x="2464580" y="392885"/>
            <a:ext cx="5214974" cy="7286676"/>
          </a:xfrm>
          <a:prstGeom prst="rect">
            <a:avLst/>
          </a:prstGeom>
          <a:ln w="127000" cap="rnd">
            <a:solidFill>
              <a:srgbClr val="669900"/>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1"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8)">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1000"/>
                                        <p:tgtEl>
                                          <p:spTgt spid="2"/>
                                        </p:tgtEl>
                                        <p:attrNameLst>
                                          <p:attrName>ppt_x</p:attrName>
                                        </p:attrNameLst>
                                      </p:cBhvr>
                                      <p:tavLst>
                                        <p:tav tm="0">
                                          <p:val>
                                            <p:strVal val="ppt_x"/>
                                          </p:val>
                                        </p:tav>
                                        <p:tav tm="100000">
                                          <p:val>
                                            <p:strVal val="ppt_x"/>
                                          </p:val>
                                        </p:tav>
                                      </p:tavLst>
                                    </p:anim>
                                    <p:anim calcmode="lin" valueType="num">
                                      <p:cBhvr additive="base">
                                        <p:cTn id="17" dur="1000"/>
                                        <p:tgtEl>
                                          <p:spTgt spid="2"/>
                                        </p:tgtEl>
                                        <p:attrNameLst>
                                          <p:attrName>ppt_y</p:attrName>
                                        </p:attrNameLst>
                                      </p:cBhvr>
                                      <p:tavLst>
                                        <p:tav tm="0">
                                          <p:val>
                                            <p:strVal val="ppt_y"/>
                                          </p:val>
                                        </p:tav>
                                        <p:tav tm="100000">
                                          <p:val>
                                            <p:strVal val="1+ppt_h/2"/>
                                          </p:val>
                                        </p:tav>
                                      </p:tavLst>
                                    </p:anim>
                                    <p:set>
                                      <p:cBhvr>
                                        <p:cTn id="18"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1" descr="2721999043_945b5ba819[1].jpg"/>
          <p:cNvPicPr>
            <a:picLocks noChangeAspect="1"/>
          </p:cNvPicPr>
          <p:nvPr/>
        </p:nvPicPr>
        <p:blipFill>
          <a:blip r:embed="rId2" cstate="print">
            <a:clrChange>
              <a:clrFrom>
                <a:srgbClr val="FFFFFF"/>
              </a:clrFrom>
              <a:clrTo>
                <a:srgbClr val="FFFFFF">
                  <a:alpha val="0"/>
                </a:srgbClr>
              </a:clrTo>
            </a:clrChange>
          </a:blip>
          <a:srcRect l="60661" t="32411" r="-1701"/>
          <a:stretch>
            <a:fillRect/>
          </a:stretch>
        </p:blipFill>
        <p:spPr>
          <a:xfrm rot="10800000">
            <a:off x="-71470" y="21788"/>
            <a:ext cx="3654163" cy="3767253"/>
          </a:xfrm>
          <a:prstGeom prst="rect">
            <a:avLst/>
          </a:prstGeom>
          <a:effectLst>
            <a:reflection blurRad="6350" stA="50000" endA="300" endPos="90000" dir="5400000" sy="-100000" algn="bl" rotWithShape="0"/>
          </a:effectLst>
        </p:spPr>
      </p:pic>
      <p:sp>
        <p:nvSpPr>
          <p:cNvPr id="3" name="مربع نص 2"/>
          <p:cNvSpPr txBox="1"/>
          <p:nvPr/>
        </p:nvSpPr>
        <p:spPr>
          <a:xfrm>
            <a:off x="2571736" y="428604"/>
            <a:ext cx="6357982" cy="1569660"/>
          </a:xfrm>
          <a:prstGeom prst="rect">
            <a:avLst/>
          </a:prstGeom>
          <a:solidFill>
            <a:srgbClr val="33CC33"/>
          </a:solidFill>
        </p:spPr>
        <p:txBody>
          <a:bodyPr wrap="square" rtlCol="1">
            <a:spAutoFit/>
          </a:bodyPr>
          <a:lstStyle/>
          <a:p>
            <a:pPr algn="ctr"/>
            <a:r>
              <a:rPr lang="ar-SA" sz="3200" b="1" dirty="0" smtClean="0">
                <a:solidFill>
                  <a:schemeClr val="bg1"/>
                </a:solidFill>
              </a:rPr>
              <a:t>1ـ ألكلة البنزين بواسطة الميثالايل كلوريد في وجود كلوريد الألومينيوم المحضر بتقنية الميكروسكيل الموضح بالشكل التالي:</a:t>
            </a:r>
            <a:endParaRPr lang="ar-SA" sz="3200" dirty="0">
              <a:solidFill>
                <a:schemeClr val="bg1"/>
              </a:solidFill>
            </a:endParaRPr>
          </a:p>
        </p:txBody>
      </p:sp>
      <p:pic>
        <p:nvPicPr>
          <p:cNvPr id="4" name="Picture 1" descr="STP80281"/>
          <p:cNvPicPr/>
          <p:nvPr/>
        </p:nvPicPr>
        <p:blipFill>
          <a:blip r:embed="rId3" cstate="print"/>
          <a:srcRect l="6778" t="15952" r="19868" b="11179"/>
          <a:stretch>
            <a:fillRect/>
          </a:stretch>
        </p:blipFill>
        <p:spPr bwMode="auto">
          <a:xfrm>
            <a:off x="2533358" y="2156796"/>
            <a:ext cx="6215106" cy="3714776"/>
          </a:xfrm>
          <a:prstGeom prst="rect">
            <a:avLst/>
          </a:prstGeom>
          <a:ln w="63500" cap="rnd">
            <a:solidFill>
              <a:srgbClr val="669900"/>
            </a:solidFill>
            <a:bevel/>
          </a:ln>
          <a:effectLst>
            <a:outerShdw blurRad="304800" dist="139700" dir="2700000" sx="101000" sy="101000" algn="tl" rotWithShape="0">
              <a:srgbClr val="99CC00">
                <a:alpha val="85098"/>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ppt_w</p:attrName>
                                        </p:attrNameLst>
                                      </p:cBhvr>
                                      <p:tavLst>
                                        <p:tav tm="0" fmla="#ppt_w*sin(2.5*pi*$)">
                                          <p:val>
                                            <p:fltVal val="0"/>
                                          </p:val>
                                        </p:tav>
                                        <p:tav tm="100000">
                                          <p:val>
                                            <p:fltVal val="1"/>
                                          </p:val>
                                        </p:tav>
                                      </p:tavLst>
                                    </p:anim>
                                    <p:anim calcmode="lin" valueType="num">
                                      <p:cBhvr>
                                        <p:cTn id="9" dur="1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32"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amond(out)">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721999043_945b5ba819[1].jpg"/>
          <p:cNvPicPr>
            <a:picLocks noChangeAspect="1"/>
          </p:cNvPicPr>
          <p:nvPr/>
        </p:nvPicPr>
        <p:blipFill>
          <a:blip r:embed="rId2" cstate="print">
            <a:clrChange>
              <a:clrFrom>
                <a:srgbClr val="FFFFFF"/>
              </a:clrFrom>
              <a:clrTo>
                <a:srgbClr val="FFFFFF">
                  <a:alpha val="0"/>
                </a:srgbClr>
              </a:clrTo>
            </a:clrChange>
          </a:blip>
          <a:srcRect l="60661" t="33744" r="-1701"/>
          <a:stretch>
            <a:fillRect/>
          </a:stretch>
        </p:blipFill>
        <p:spPr>
          <a:xfrm rot="10800000">
            <a:off x="-71470" y="21788"/>
            <a:ext cx="3654163" cy="3692965"/>
          </a:xfrm>
          <a:prstGeom prst="rect">
            <a:avLst/>
          </a:prstGeom>
          <a:effectLst>
            <a:reflection blurRad="6350" stA="50000" endA="300" endPos="90000" dir="5400000" sy="-100000" algn="bl" rotWithShape="0"/>
          </a:effectLst>
        </p:spPr>
      </p:pic>
      <p:sp>
        <p:nvSpPr>
          <p:cNvPr id="3" name="مربع نص 2"/>
          <p:cNvSpPr txBox="1"/>
          <p:nvPr/>
        </p:nvSpPr>
        <p:spPr>
          <a:xfrm>
            <a:off x="2500298" y="214290"/>
            <a:ext cx="6286512" cy="1569660"/>
          </a:xfrm>
          <a:prstGeom prst="rect">
            <a:avLst/>
          </a:prstGeom>
          <a:solidFill>
            <a:srgbClr val="33CC33"/>
          </a:solidFill>
        </p:spPr>
        <p:txBody>
          <a:bodyPr wrap="square" rtlCol="1">
            <a:spAutoFit/>
          </a:bodyPr>
          <a:lstStyle/>
          <a:p>
            <a:pPr algn="ctr"/>
            <a:r>
              <a:rPr lang="ar-SA" sz="3200" b="1" dirty="0" smtClean="0">
                <a:solidFill>
                  <a:schemeClr val="bg1"/>
                </a:solidFill>
              </a:rPr>
              <a:t>2ـ   تحضير حمض الهيدروكلوريك المخفف    </a:t>
            </a:r>
          </a:p>
          <a:p>
            <a:pPr algn="ctr"/>
            <a:r>
              <a:rPr lang="ar-SA" sz="3200" b="1" dirty="0" smtClean="0">
                <a:solidFill>
                  <a:schemeClr val="bg1"/>
                </a:solidFill>
              </a:rPr>
              <a:t>  للكشف عن</a:t>
            </a:r>
            <a:r>
              <a:rPr lang="ar-SA" sz="3200" dirty="0" smtClean="0">
                <a:solidFill>
                  <a:schemeClr val="bg1"/>
                </a:solidFill>
              </a:rPr>
              <a:t> </a:t>
            </a:r>
            <a:r>
              <a:rPr lang="ar-SA" sz="3200" b="1" dirty="0" smtClean="0">
                <a:solidFill>
                  <a:schemeClr val="bg1"/>
                </a:solidFill>
              </a:rPr>
              <a:t>الشقوق السالبة لأملاح المجموعة الأولى وتقدير تركيزه</a:t>
            </a:r>
            <a:endParaRPr lang="en-US" sz="3200" dirty="0" smtClean="0">
              <a:solidFill>
                <a:schemeClr val="bg1"/>
              </a:solidFill>
            </a:endParaRPr>
          </a:p>
        </p:txBody>
      </p:sp>
      <p:pic>
        <p:nvPicPr>
          <p:cNvPr id="5" name="Picture 7" descr="F:\الدكتوراه\عملي الدكتوراه\الميكروسكيل\صور تجارب الميكرو\STP80017.JPG"/>
          <p:cNvPicPr/>
          <p:nvPr/>
        </p:nvPicPr>
        <p:blipFill>
          <a:blip r:embed="rId3" cstate="print"/>
          <a:srcRect l="24374" t="12033" r="10625" b="12033"/>
          <a:stretch>
            <a:fillRect/>
          </a:stretch>
        </p:blipFill>
        <p:spPr bwMode="auto">
          <a:xfrm>
            <a:off x="1928794" y="2071676"/>
            <a:ext cx="6286576" cy="4357720"/>
          </a:xfrm>
          <a:prstGeom prst="rect">
            <a:avLst/>
          </a:prstGeom>
          <a:ln w="63500" cap="rnd">
            <a:solidFill>
              <a:srgbClr val="669900"/>
            </a:solidFill>
            <a:bevel/>
          </a:ln>
          <a:effectLst>
            <a:outerShdw blurRad="304800" dist="139700" dir="2700000" sx="101000" sy="101000" algn="tl" rotWithShape="0">
              <a:srgbClr val="99CC00">
                <a:alpha val="85098"/>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ppt_w</p:attrName>
                                        </p:attrNameLst>
                                      </p:cBhvr>
                                      <p:tavLst>
                                        <p:tav tm="0" fmla="#ppt_w*sin(2.5*pi*$)">
                                          <p:val>
                                            <p:fltVal val="0"/>
                                          </p:val>
                                        </p:tav>
                                        <p:tav tm="100000">
                                          <p:val>
                                            <p:fltVal val="1"/>
                                          </p:val>
                                        </p:tav>
                                      </p:tavLst>
                                    </p:anim>
                                    <p:anim calcmode="lin" valueType="num">
                                      <p:cBhvr>
                                        <p:cTn id="9" dur="1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32"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amond(ou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721999043_945b5ba819[1].jpg"/>
          <p:cNvPicPr>
            <a:picLocks noChangeAspect="1"/>
          </p:cNvPicPr>
          <p:nvPr/>
        </p:nvPicPr>
        <p:blipFill>
          <a:blip r:embed="rId2" cstate="print">
            <a:clrChange>
              <a:clrFrom>
                <a:srgbClr val="FFFFFF"/>
              </a:clrFrom>
              <a:clrTo>
                <a:srgbClr val="FFFFFF">
                  <a:alpha val="0"/>
                </a:srgbClr>
              </a:clrTo>
            </a:clrChange>
          </a:blip>
          <a:srcRect l="60661" t="33744" r="-1701"/>
          <a:stretch>
            <a:fillRect/>
          </a:stretch>
        </p:blipFill>
        <p:spPr>
          <a:xfrm rot="10800000">
            <a:off x="-71470" y="21788"/>
            <a:ext cx="3654163" cy="3692965"/>
          </a:xfrm>
          <a:prstGeom prst="rect">
            <a:avLst/>
          </a:prstGeom>
          <a:effectLst>
            <a:reflection blurRad="6350" stA="50000" endA="300" endPos="90000" dir="5400000" sy="-100000" algn="bl" rotWithShape="0"/>
          </a:effectLst>
        </p:spPr>
      </p:pic>
      <p:pic>
        <p:nvPicPr>
          <p:cNvPr id="3" name="Picture 2" descr="STP80124"/>
          <p:cNvPicPr/>
          <p:nvPr/>
        </p:nvPicPr>
        <p:blipFill>
          <a:blip r:embed="rId3" cstate="print"/>
          <a:srcRect l="6662" t="11337" b="3955"/>
          <a:stretch>
            <a:fillRect/>
          </a:stretch>
        </p:blipFill>
        <p:spPr bwMode="auto">
          <a:xfrm>
            <a:off x="2357422" y="1485894"/>
            <a:ext cx="5857916" cy="4800626"/>
          </a:xfrm>
          <a:prstGeom prst="rect">
            <a:avLst/>
          </a:prstGeom>
          <a:ln w="63500" cap="rnd">
            <a:solidFill>
              <a:srgbClr val="669900"/>
            </a:solidFill>
            <a:bevel/>
          </a:ln>
          <a:effectLst>
            <a:outerShdw blurRad="304800" dist="139700" dir="2700000" sx="101000" sy="101000" algn="tl" rotWithShape="0">
              <a:srgbClr val="99CC00">
                <a:alpha val="85098"/>
              </a:srgbClr>
            </a:outerShdw>
          </a:effectLst>
        </p:spPr>
      </p:pic>
      <p:sp>
        <p:nvSpPr>
          <p:cNvPr id="4" name="مربع نص 3"/>
          <p:cNvSpPr txBox="1"/>
          <p:nvPr/>
        </p:nvSpPr>
        <p:spPr>
          <a:xfrm>
            <a:off x="2357422" y="500042"/>
            <a:ext cx="6286512" cy="584775"/>
          </a:xfrm>
          <a:prstGeom prst="rect">
            <a:avLst/>
          </a:prstGeom>
          <a:solidFill>
            <a:srgbClr val="33CC33"/>
          </a:solidFill>
        </p:spPr>
        <p:txBody>
          <a:bodyPr wrap="square" rtlCol="1">
            <a:spAutoFit/>
          </a:bodyPr>
          <a:lstStyle/>
          <a:p>
            <a:pPr algn="ctr"/>
            <a:r>
              <a:rPr lang="ar-SA" sz="3200" b="1" dirty="0" smtClean="0">
                <a:solidFill>
                  <a:schemeClr val="bg1"/>
                </a:solidFill>
              </a:rPr>
              <a:t>3ـ معايرة لحمض الهيدروكلوريك المحضر</a:t>
            </a:r>
            <a:endParaRPr lang="ar-SA"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32"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amond(out)">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43041" name="Picture 1"/>
          <p:cNvPicPr>
            <a:picLocks noChangeAspect="1" noChangeArrowheads="1"/>
          </p:cNvPicPr>
          <p:nvPr/>
        </p:nvPicPr>
        <p:blipFill>
          <a:blip r:embed="rId2" cstate="print"/>
          <a:srcRect/>
          <a:stretch>
            <a:fillRect/>
          </a:stretch>
        </p:blipFill>
        <p:spPr bwMode="auto">
          <a:xfrm>
            <a:off x="1357290" y="0"/>
            <a:ext cx="6643702" cy="6858000"/>
          </a:xfrm>
          <a:prstGeom prst="rect">
            <a:avLst/>
          </a:prstGeom>
          <a:noFill/>
          <a:ln w="9525">
            <a:noFill/>
            <a:miter lim="800000"/>
            <a:headEnd/>
            <a:tailEnd/>
          </a:ln>
          <a:effectLst/>
        </p:spPr>
      </p:pic>
      <p:sp>
        <p:nvSpPr>
          <p:cNvPr id="5" name="مستطيل 4"/>
          <p:cNvSpPr/>
          <p:nvPr/>
        </p:nvSpPr>
        <p:spPr>
          <a:xfrm>
            <a:off x="0" y="4429132"/>
            <a:ext cx="9144000" cy="24288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 name="عنوان فرعي 2"/>
          <p:cNvSpPr>
            <a:spLocks noGrp="1"/>
          </p:cNvSpPr>
          <p:nvPr>
            <p:ph type="subTitle" idx="1"/>
          </p:nvPr>
        </p:nvSpPr>
        <p:spPr>
          <a:xfrm>
            <a:off x="714348" y="3962416"/>
            <a:ext cx="8001056" cy="2895584"/>
          </a:xfrm>
        </p:spPr>
        <p:txBody>
          <a:bodyPr>
            <a:noAutofit/>
          </a:bodyPr>
          <a:lstStyle/>
          <a:p>
            <a:pPr>
              <a:lnSpc>
                <a:spcPct val="150000"/>
              </a:lnSpc>
            </a:pPr>
            <a:r>
              <a:rPr lang="ar-SA" sz="2400" b="1" dirty="0" smtClean="0">
                <a:solidFill>
                  <a:srgbClr val="FFC000"/>
                </a:solidFill>
                <a:cs typeface="DecoType Naskh Variants" pitchFamily="2" charset="-78"/>
              </a:rPr>
              <a:t>آمَنَ الرَّسُولُ بِمَا أُنْزِلَ إِلَيْهِ مِنْ رَبِّهِ وَالْمُؤْمِنُونَ كُلٌّ آمَنَ بِاللَّهِ وَمَلائِكَتِهِ وَكُتُبِهِ وَرُسُلِهِ لا نُفَرِّقُ بَيْنَ أَحَدٍ مِنْ رُسُلِهِ وَقَالُوا سَمِعْنَا وَأَطَعْنَا غُفْرَانَكَ رَبَّنَا وَإِلَيْكَ الْمَصِيرُ (285) لا يُكَلِّفُ اللَّهُ نَفْسًا إِلا وُسْعَهَا لَهَا مَا كَسَبَتْ وَعَلَيْهَا مَا اكْتَسَبَتْ رَبَّنَا لا تُؤَاخِذْنَا إِنْ نَسِينَا أَوْ أَخْطَأْنَا رَبَّنَا وَلا تَحْمِلْ عَلَيْنَا إِصْرًا كَمَا حَمَلْتَهُ عَلَى الَّذِينَ مِنْ قَبْلِنَا رَبَّنَا وَلا تُحَمِّلْنَا مَا لا طَاقَةَ لَنَا بِهِ وَاعْفُ عَنَّا وَاغْفِرْ لَنَا وَارْحَمْنَا أَنْتَ مَوْلانَا فَانْصُرْنَا عَلَى الْقَوْمِ الْكَافِرِينَ  (289)</a:t>
            </a:r>
            <a:endParaRPr lang="ar-SA" sz="2400" b="1" dirty="0">
              <a:solidFill>
                <a:srgbClr val="FFC000"/>
              </a:solidFill>
              <a:cs typeface="DecoType Naskh Variants" pitchFamily="2" charset="-78"/>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anim calcmode="lin" valueType="num">
                                      <p:cBhvr>
                                        <p:cTn id="8"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3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721999043_945b5ba819[1].jpg"/>
          <p:cNvPicPr>
            <a:picLocks noChangeAspect="1"/>
          </p:cNvPicPr>
          <p:nvPr/>
        </p:nvPicPr>
        <p:blipFill>
          <a:blip r:embed="rId2" cstate="print">
            <a:clrChange>
              <a:clrFrom>
                <a:srgbClr val="FFFFFF"/>
              </a:clrFrom>
              <a:clrTo>
                <a:srgbClr val="FFFFFF">
                  <a:alpha val="0"/>
                </a:srgbClr>
              </a:clrTo>
            </a:clrChange>
          </a:blip>
          <a:srcRect l="60661" t="33744" r="-1701"/>
          <a:stretch>
            <a:fillRect/>
          </a:stretch>
        </p:blipFill>
        <p:spPr>
          <a:xfrm rot="10800000">
            <a:off x="-71470" y="21788"/>
            <a:ext cx="3654163" cy="3692965"/>
          </a:xfrm>
          <a:prstGeom prst="rect">
            <a:avLst/>
          </a:prstGeom>
          <a:effectLst>
            <a:reflection blurRad="6350" stA="50000" endA="300" endPos="90000" dir="5400000" sy="-100000" algn="bl" rotWithShape="0"/>
          </a:effectLst>
        </p:spPr>
      </p:pic>
      <p:pic>
        <p:nvPicPr>
          <p:cNvPr id="3" name="Picture 8" descr="STP80087"/>
          <p:cNvPicPr/>
          <p:nvPr/>
        </p:nvPicPr>
        <p:blipFill>
          <a:blip r:embed="rId3" cstate="print"/>
          <a:srcRect/>
          <a:stretch>
            <a:fillRect/>
          </a:stretch>
        </p:blipFill>
        <p:spPr bwMode="auto">
          <a:xfrm>
            <a:off x="2357422" y="1711382"/>
            <a:ext cx="5857916" cy="4360823"/>
          </a:xfrm>
          <a:prstGeom prst="rect">
            <a:avLst/>
          </a:prstGeom>
          <a:ln w="63500" cap="rnd">
            <a:solidFill>
              <a:srgbClr val="669900"/>
            </a:solidFill>
            <a:bevel/>
          </a:ln>
          <a:effectLst>
            <a:outerShdw blurRad="304800" dist="139700" dir="2700000" sx="101000" sy="101000" algn="tl" rotWithShape="0">
              <a:srgbClr val="99CC00">
                <a:alpha val="85098"/>
              </a:srgbClr>
            </a:outerShdw>
          </a:effectLst>
        </p:spPr>
      </p:pic>
      <p:sp>
        <p:nvSpPr>
          <p:cNvPr id="5" name="مربع نص 4"/>
          <p:cNvSpPr txBox="1"/>
          <p:nvPr/>
        </p:nvSpPr>
        <p:spPr>
          <a:xfrm>
            <a:off x="2428860" y="714356"/>
            <a:ext cx="6500858" cy="646331"/>
          </a:xfrm>
          <a:prstGeom prst="rect">
            <a:avLst/>
          </a:prstGeom>
          <a:solidFill>
            <a:srgbClr val="33CC33"/>
          </a:solidFill>
        </p:spPr>
        <p:txBody>
          <a:bodyPr wrap="square" rtlCol="1">
            <a:spAutoFit/>
          </a:bodyPr>
          <a:lstStyle/>
          <a:p>
            <a:r>
              <a:rPr lang="ar-SA" sz="3600" b="1" dirty="0" smtClean="0">
                <a:solidFill>
                  <a:schemeClr val="bg1"/>
                </a:solidFill>
              </a:rPr>
              <a:t>4- تحضير غاز كبريتيد الهيدروجين  </a:t>
            </a:r>
            <a:r>
              <a:rPr lang="en-GB" sz="3600" b="1" dirty="0" smtClean="0">
                <a:solidFill>
                  <a:schemeClr val="bg1"/>
                </a:solidFill>
              </a:rPr>
              <a:t>H</a:t>
            </a:r>
            <a:r>
              <a:rPr lang="en-GB" sz="3600" b="1" baseline="-25000" dirty="0" smtClean="0">
                <a:solidFill>
                  <a:schemeClr val="bg1"/>
                </a:solidFill>
              </a:rPr>
              <a:t>2</a:t>
            </a:r>
            <a:r>
              <a:rPr lang="en-GB" sz="3600" b="1" dirty="0" smtClean="0">
                <a:solidFill>
                  <a:schemeClr val="bg1"/>
                </a:solidFill>
              </a:rPr>
              <a:t>S</a:t>
            </a:r>
            <a:endParaRPr lang="ar-SA" sz="3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ppt_w</p:attrName>
                                        </p:attrNameLst>
                                      </p:cBhvr>
                                      <p:tavLst>
                                        <p:tav tm="0" fmla="#ppt_w*sin(2.5*pi*$)">
                                          <p:val>
                                            <p:fltVal val="0"/>
                                          </p:val>
                                        </p:tav>
                                        <p:tav tm="100000">
                                          <p:val>
                                            <p:fltVal val="1"/>
                                          </p:val>
                                        </p:tav>
                                      </p:tavLst>
                                    </p:anim>
                                    <p:anim calcmode="lin" valueType="num">
                                      <p:cBhvr>
                                        <p:cTn id="9" dur="1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32"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amond(out)">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721999043_945b5ba819[1].jpg"/>
          <p:cNvPicPr>
            <a:picLocks noChangeAspect="1"/>
          </p:cNvPicPr>
          <p:nvPr/>
        </p:nvPicPr>
        <p:blipFill>
          <a:blip r:embed="rId2" cstate="print">
            <a:clrChange>
              <a:clrFrom>
                <a:srgbClr val="FFFFFF"/>
              </a:clrFrom>
              <a:clrTo>
                <a:srgbClr val="FFFFFF">
                  <a:alpha val="0"/>
                </a:srgbClr>
              </a:clrTo>
            </a:clrChange>
          </a:blip>
          <a:srcRect l="60661" t="32462" r="-1701"/>
          <a:stretch>
            <a:fillRect/>
          </a:stretch>
        </p:blipFill>
        <p:spPr>
          <a:xfrm rot="10800000">
            <a:off x="-71470" y="21788"/>
            <a:ext cx="3654163" cy="3764403"/>
          </a:xfrm>
          <a:prstGeom prst="rect">
            <a:avLst/>
          </a:prstGeom>
          <a:effectLst>
            <a:reflection blurRad="6350" stA="50000" endA="300" endPos="90000" dir="5400000" sy="-100000" algn="bl" rotWithShape="0"/>
          </a:effectLst>
        </p:spPr>
      </p:pic>
      <p:pic>
        <p:nvPicPr>
          <p:cNvPr id="3" name="Picture 235" descr="F:\صورالميكرو\STP80241.JPG"/>
          <p:cNvPicPr/>
          <p:nvPr/>
        </p:nvPicPr>
        <p:blipFill>
          <a:blip r:embed="rId3" cstate="print"/>
          <a:srcRect/>
          <a:stretch>
            <a:fillRect/>
          </a:stretch>
        </p:blipFill>
        <p:spPr bwMode="auto">
          <a:xfrm>
            <a:off x="1285852" y="1571612"/>
            <a:ext cx="7572428" cy="4802193"/>
          </a:xfrm>
          <a:prstGeom prst="rect">
            <a:avLst/>
          </a:prstGeom>
          <a:ln w="63500" cap="rnd">
            <a:solidFill>
              <a:srgbClr val="669900"/>
            </a:solidFill>
            <a:bevel/>
          </a:ln>
          <a:effectLst>
            <a:outerShdw blurRad="304800" dist="139700" dir="2700000" sx="101000" sy="101000" algn="tl" rotWithShape="0">
              <a:srgbClr val="99CC00">
                <a:alpha val="85098"/>
              </a:srgbClr>
            </a:outerShdw>
          </a:effectLst>
        </p:spPr>
      </p:pic>
      <p:sp>
        <p:nvSpPr>
          <p:cNvPr id="4" name="مربع نص 3"/>
          <p:cNvSpPr txBox="1"/>
          <p:nvPr/>
        </p:nvSpPr>
        <p:spPr>
          <a:xfrm>
            <a:off x="2714612" y="357166"/>
            <a:ext cx="6215106" cy="1077218"/>
          </a:xfrm>
          <a:prstGeom prst="rect">
            <a:avLst/>
          </a:prstGeom>
          <a:solidFill>
            <a:srgbClr val="33CC33"/>
          </a:solidFill>
        </p:spPr>
        <p:txBody>
          <a:bodyPr wrap="square" rtlCol="1">
            <a:spAutoFit/>
          </a:bodyPr>
          <a:lstStyle/>
          <a:p>
            <a:pPr algn="ctr"/>
            <a:r>
              <a:rPr lang="ar-SA" sz="3200" b="1" dirty="0" smtClean="0">
                <a:solidFill>
                  <a:schemeClr val="bg1"/>
                </a:solidFill>
              </a:rPr>
              <a:t>5ـ إيجاد قيمة الثابت العام للغازات عند الظروف العيارية</a:t>
            </a:r>
            <a:endParaRPr lang="ar-SA" sz="32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32"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amond(out)">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C:\Users\Public\Pictures\Sample Pictures\old-book.jpg"/>
          <p:cNvPicPr>
            <a:picLocks noChangeAspect="1" noChangeArrowheads="1"/>
          </p:cNvPicPr>
          <p:nvPr/>
        </p:nvPicPr>
        <p:blipFill>
          <a:blip r:embed="rId2" cstate="print">
            <a:duotone>
              <a:schemeClr val="accent3">
                <a:shade val="45000"/>
                <a:satMod val="135000"/>
              </a:schemeClr>
              <a:prstClr val="white"/>
            </a:duotone>
            <a:lum bright="20000"/>
          </a:blip>
          <a:stretch>
            <a:fillRect/>
          </a:stretch>
        </p:blipFill>
        <p:spPr bwMode="auto">
          <a:xfrm>
            <a:off x="2357422" y="857232"/>
            <a:ext cx="5715000" cy="5245100"/>
          </a:xfrm>
          <a:prstGeom prst="rect">
            <a:avLst/>
          </a:prstGeom>
          <a:noFill/>
          <a:ln>
            <a:noFill/>
          </a:ln>
        </p:spPr>
      </p:pic>
      <p:pic>
        <p:nvPicPr>
          <p:cNvPr id="2" name="صورة 1" descr="2721999043_945b5ba819[1].jpg"/>
          <p:cNvPicPr>
            <a:picLocks noChangeAspect="1"/>
          </p:cNvPicPr>
          <p:nvPr/>
        </p:nvPicPr>
        <p:blipFill>
          <a:blip r:embed="rId3" cstate="print">
            <a:clrChange>
              <a:clrFrom>
                <a:srgbClr val="FFFFFF"/>
              </a:clrFrom>
              <a:clrTo>
                <a:srgbClr val="FFFFFF">
                  <a:alpha val="0"/>
                </a:srgbClr>
              </a:clrTo>
            </a:clrChange>
          </a:blip>
          <a:srcRect l="60661" t="9392" r="-1701"/>
          <a:stretch>
            <a:fillRect/>
          </a:stretch>
        </p:blipFill>
        <p:spPr>
          <a:xfrm rot="10800000">
            <a:off x="-71470" y="21787"/>
            <a:ext cx="3654163" cy="5050286"/>
          </a:xfrm>
          <a:prstGeom prst="rect">
            <a:avLst/>
          </a:prstGeom>
        </p:spPr>
      </p:pic>
      <p:sp>
        <p:nvSpPr>
          <p:cNvPr id="5" name="مربع نص 2"/>
          <p:cNvSpPr txBox="1"/>
          <p:nvPr/>
        </p:nvSpPr>
        <p:spPr>
          <a:xfrm>
            <a:off x="857224" y="101057"/>
            <a:ext cx="8143932" cy="6524863"/>
          </a:xfrm>
          <a:prstGeom prst="rect">
            <a:avLst/>
          </a:prstGeom>
          <a:noFill/>
        </p:spPr>
        <p:txBody>
          <a:bodyPr wrap="square" rtlCol="1">
            <a:spAutoFit/>
          </a:bodyPr>
          <a:lstStyle/>
          <a:p>
            <a:r>
              <a:rPr lang="ar-SA" sz="2400" b="1" dirty="0" smtClean="0"/>
              <a:t>سلسلة منظومة الكيمياء السعودية </a:t>
            </a:r>
          </a:p>
          <a:p>
            <a:endParaRPr lang="ar-SA" b="1" dirty="0" smtClean="0"/>
          </a:p>
          <a:p>
            <a:pPr algn="ctr"/>
            <a:r>
              <a:rPr lang="ar-SA" sz="3200" b="1" dirty="0" smtClean="0"/>
              <a:t>منظومة أسس الكيمياء العامة </a:t>
            </a:r>
          </a:p>
          <a:p>
            <a:pPr algn="ctr"/>
            <a:r>
              <a:rPr lang="ar-SA" sz="2000" b="1" dirty="0" smtClean="0"/>
              <a:t>المنهج العملي</a:t>
            </a:r>
          </a:p>
          <a:p>
            <a:pPr algn="ctr"/>
            <a:endParaRPr lang="ar-SA" sz="2000" b="1" dirty="0" smtClean="0"/>
          </a:p>
          <a:p>
            <a:pPr algn="ctr"/>
            <a:r>
              <a:rPr lang="ar-SA" sz="2400" b="1" dirty="0" smtClean="0"/>
              <a:t>المنهجية </a:t>
            </a:r>
            <a:r>
              <a:rPr lang="ar-SA" sz="2400" b="1" dirty="0" err="1" smtClean="0"/>
              <a:t>المنظومية</a:t>
            </a:r>
            <a:r>
              <a:rPr lang="ar-SA" sz="2400" b="1" dirty="0" smtClean="0"/>
              <a:t> في تدريس وتعلُّم الكيمياء العامة</a:t>
            </a:r>
          </a:p>
          <a:p>
            <a:pPr algn="ctr"/>
            <a:r>
              <a:rPr lang="ar-SA" sz="2400" b="1" dirty="0" smtClean="0"/>
              <a:t>بتقنية </a:t>
            </a:r>
            <a:r>
              <a:rPr lang="ar-SA" sz="2400" b="1" dirty="0" err="1" smtClean="0"/>
              <a:t>ميكروسكيل</a:t>
            </a:r>
            <a:r>
              <a:rPr lang="ar-SA" sz="2400" b="1" dirty="0" smtClean="0"/>
              <a:t> الكيمياء الخضراء</a:t>
            </a:r>
          </a:p>
          <a:p>
            <a:pPr algn="ctr"/>
            <a:endParaRPr lang="ar-SA" sz="2000" b="1" dirty="0" smtClean="0"/>
          </a:p>
          <a:p>
            <a:pPr algn="ctr"/>
            <a:r>
              <a:rPr lang="ar-SA" sz="2000" b="1" dirty="0" smtClean="0"/>
              <a:t>أعداد </a:t>
            </a:r>
          </a:p>
          <a:p>
            <a:pPr algn="ctr"/>
            <a:r>
              <a:rPr lang="ar-SA" b="1" dirty="0" smtClean="0"/>
              <a:t>         د. ضحى عبد الحميد الهاشمي                                     د. هنادي يوسف مدراسي</a:t>
            </a:r>
            <a:endParaRPr lang="en-US" dirty="0" smtClean="0"/>
          </a:p>
          <a:p>
            <a:r>
              <a:rPr lang="ar-SA" dirty="0" smtClean="0"/>
              <a:t>              أستاذ الكيمياء غير العضوية المساعد                                    محاضر بقسم الكيمياء</a:t>
            </a:r>
            <a:endParaRPr lang="en-US" dirty="0" smtClean="0"/>
          </a:p>
          <a:p>
            <a:r>
              <a:rPr lang="ar-SA" dirty="0" smtClean="0"/>
              <a:t> </a:t>
            </a:r>
            <a:endParaRPr lang="en-US" dirty="0" smtClean="0"/>
          </a:p>
          <a:p>
            <a:endParaRPr lang="en-US" dirty="0" smtClean="0"/>
          </a:p>
          <a:p>
            <a:r>
              <a:rPr lang="ar-SA" b="1" dirty="0" smtClean="0"/>
              <a:t>             د. تغريد عبد الحميد السفياني                                       أ. د. حسن عبد القادر حسن البار</a:t>
            </a:r>
          </a:p>
          <a:p>
            <a:r>
              <a:rPr lang="ar-SA" dirty="0" smtClean="0"/>
              <a:t>        محاضر بقسم الكيمياء - جامعة الطائف                                       الأستاذ الكيمياء العضوية</a:t>
            </a:r>
            <a:endParaRPr lang="en-US" dirty="0" smtClean="0"/>
          </a:p>
          <a:p>
            <a:r>
              <a:rPr lang="ar-SA" dirty="0" smtClean="0"/>
              <a:t>      </a:t>
            </a:r>
            <a:endParaRPr lang="en-US" dirty="0" smtClean="0"/>
          </a:p>
          <a:p>
            <a:r>
              <a:rPr lang="ar-SA" dirty="0" smtClean="0"/>
              <a:t> </a:t>
            </a:r>
          </a:p>
          <a:p>
            <a:pPr algn="ctr"/>
            <a:r>
              <a:rPr lang="ar-SA" dirty="0" smtClean="0"/>
              <a:t>كلية  التربية وكلية العلوم- جامعة الملك عبد العزيز</a:t>
            </a:r>
            <a:endParaRPr lang="en-US" dirty="0" smtClean="0"/>
          </a:p>
          <a:p>
            <a:pPr algn="ctr"/>
            <a:r>
              <a:rPr lang="ar-SA" dirty="0" smtClean="0"/>
              <a:t>محافظة جدة والطائف – المملكة العربية السعودية </a:t>
            </a:r>
            <a:r>
              <a:rPr lang="ar-SA" b="1" dirty="0" smtClean="0"/>
              <a:t>	</a:t>
            </a:r>
          </a:p>
          <a:p>
            <a:pPr algn="ctr"/>
            <a:endParaRPr lang="en-US" dirty="0" smtClean="0"/>
          </a:p>
          <a:p>
            <a:pPr algn="ctr"/>
            <a:r>
              <a:rPr lang="ar-SA" b="1" dirty="0" smtClean="0"/>
              <a:t>الطبعة الأولى 2010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721999043_945b5ba819[1].jpg"/>
          <p:cNvPicPr>
            <a:picLocks noChangeAspect="1"/>
          </p:cNvPicPr>
          <p:nvPr/>
        </p:nvPicPr>
        <p:blipFill>
          <a:blip r:embed="rId2" cstate="print">
            <a:clrChange>
              <a:clrFrom>
                <a:srgbClr val="FFFFFF"/>
              </a:clrFrom>
              <a:clrTo>
                <a:srgbClr val="FFFFFF">
                  <a:alpha val="0"/>
                </a:srgbClr>
              </a:clrTo>
            </a:clrChange>
          </a:blip>
          <a:srcRect l="60661" t="33744" r="-1701"/>
          <a:stretch>
            <a:fillRect/>
          </a:stretch>
        </p:blipFill>
        <p:spPr>
          <a:xfrm rot="10800000">
            <a:off x="-71470" y="21788"/>
            <a:ext cx="3654163" cy="3692965"/>
          </a:xfrm>
          <a:prstGeom prst="rect">
            <a:avLst/>
          </a:prstGeom>
          <a:effectLst>
            <a:reflection blurRad="6350" stA="50000" endA="300" endPos="90000" dir="5400000" sy="-100000" algn="bl" rotWithShape="0"/>
          </a:effectLst>
        </p:spPr>
      </p:pic>
      <p:sp>
        <p:nvSpPr>
          <p:cNvPr id="24581" name="Rectangle 5"/>
          <p:cNvSpPr>
            <a:spLocks noChangeArrowheads="1"/>
          </p:cNvSpPr>
          <p:nvPr/>
        </p:nvSpPr>
        <p:spPr bwMode="auto">
          <a:xfrm>
            <a:off x="3583479" y="1500175"/>
            <a:ext cx="1960011" cy="94224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أنبوب سيليكون بنهاية </a:t>
            </a:r>
            <a:endParaRPr kumimoji="0" lang="ar-SA" sz="16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على شكل حرف </a:t>
            </a:r>
            <a:r>
              <a:rPr kumimoji="0" lang="en-US" sz="16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U</a:t>
            </a:r>
            <a:endParaRPr kumimoji="0" lang="ar-SA" sz="3600" b="1" i="0" u="none" strike="noStrike" cap="none" normalizeH="0" baseline="0" dirty="0" smtClean="0">
              <a:ln>
                <a:noFill/>
              </a:ln>
              <a:solidFill>
                <a:schemeClr val="tx1"/>
              </a:solidFill>
              <a:effectLst/>
              <a:latin typeface="Arial" pitchFamily="34" charset="0"/>
              <a:cs typeface="Arial" pitchFamily="34" charset="0"/>
            </a:endParaRPr>
          </a:p>
        </p:txBody>
      </p:sp>
      <p:grpSp>
        <p:nvGrpSpPr>
          <p:cNvPr id="17" name="Group 16"/>
          <p:cNvGrpSpPr/>
          <p:nvPr/>
        </p:nvGrpSpPr>
        <p:grpSpPr>
          <a:xfrm>
            <a:off x="159830" y="2597610"/>
            <a:ext cx="8698450" cy="3356354"/>
            <a:chOff x="159830" y="2597610"/>
            <a:chExt cx="8698450" cy="3356354"/>
          </a:xfrm>
        </p:grpSpPr>
        <p:pic>
          <p:nvPicPr>
            <p:cNvPr id="24579" name="صورة 52" descr="صور التجارب 003h"/>
            <p:cNvPicPr>
              <a:picLocks noChangeAspect="1" noChangeArrowheads="1"/>
            </p:cNvPicPr>
            <p:nvPr/>
          </p:nvPicPr>
          <p:blipFill>
            <a:blip r:embed="rId3" cstate="print"/>
            <a:srcRect t="10007"/>
            <a:stretch>
              <a:fillRect/>
            </a:stretch>
          </p:blipFill>
          <p:spPr bwMode="auto">
            <a:xfrm>
              <a:off x="1935216" y="2597610"/>
              <a:ext cx="5233367" cy="3356354"/>
            </a:xfrm>
            <a:prstGeom prst="rect">
              <a:avLst/>
            </a:prstGeom>
            <a:ln w="63500" cap="rnd">
              <a:solidFill>
                <a:srgbClr val="669900"/>
              </a:solidFill>
              <a:bevel/>
            </a:ln>
            <a:effectLst>
              <a:outerShdw blurRad="304800" dist="139700" dir="2700000" sx="101000" sy="101000" algn="tl" rotWithShape="0">
                <a:srgbClr val="99CC00">
                  <a:alpha val="85098"/>
                </a:srgbClr>
              </a:outerShdw>
            </a:effectLst>
          </p:spPr>
        </p:pic>
        <p:sp>
          <p:nvSpPr>
            <p:cNvPr id="24580" name="Rectangle 4"/>
            <p:cNvSpPr>
              <a:spLocks noChangeArrowheads="1"/>
            </p:cNvSpPr>
            <p:nvPr/>
          </p:nvSpPr>
          <p:spPr bwMode="auto">
            <a:xfrm>
              <a:off x="7452947" y="5317180"/>
              <a:ext cx="1263844" cy="39783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طبق </a:t>
              </a:r>
              <a:r>
                <a:rPr kumimoji="0" lang="ar-SA" sz="20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التجارب</a:t>
              </a:r>
              <a:endParaRPr kumimoji="0" lang="ar-SA" sz="4000" b="1" i="0" u="none" strike="noStrike" cap="none" normalizeH="0" baseline="0" dirty="0" smtClean="0">
                <a:ln>
                  <a:noFill/>
                </a:ln>
                <a:solidFill>
                  <a:schemeClr val="tx1"/>
                </a:solidFill>
                <a:effectLst/>
                <a:latin typeface="Arial" pitchFamily="34" charset="0"/>
                <a:cs typeface="Arial" pitchFamily="34" charset="0"/>
              </a:endParaRPr>
            </a:p>
          </p:txBody>
        </p:sp>
        <p:sp>
          <p:nvSpPr>
            <p:cNvPr id="24582" name="Rectangle 6"/>
            <p:cNvSpPr>
              <a:spLocks noChangeArrowheads="1"/>
            </p:cNvSpPr>
            <p:nvPr/>
          </p:nvSpPr>
          <p:spPr bwMode="auto">
            <a:xfrm>
              <a:off x="7810137" y="3071810"/>
              <a:ext cx="1048143" cy="107157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ts val="100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أنبوبة تجميع الغاز</a:t>
              </a:r>
              <a:endParaRPr kumimoji="0" lang="ar-SA" sz="4400" b="1" i="0" u="none" strike="noStrike" cap="none" normalizeH="0" baseline="0" dirty="0" smtClean="0">
                <a:ln>
                  <a:noFill/>
                </a:ln>
                <a:solidFill>
                  <a:schemeClr val="tx1"/>
                </a:solidFill>
                <a:effectLst/>
                <a:latin typeface="Arial" pitchFamily="34" charset="0"/>
                <a:cs typeface="Arial" pitchFamily="34" charset="0"/>
              </a:endParaRPr>
            </a:p>
          </p:txBody>
        </p:sp>
        <p:sp>
          <p:nvSpPr>
            <p:cNvPr id="24583" name="Rectangle 7"/>
            <p:cNvSpPr>
              <a:spLocks noChangeArrowheads="1"/>
            </p:cNvSpPr>
            <p:nvPr/>
          </p:nvSpPr>
          <p:spPr bwMode="auto">
            <a:xfrm>
              <a:off x="7715272" y="4143380"/>
              <a:ext cx="1071570" cy="78581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كأس    بلاستيكي</a:t>
              </a:r>
              <a:endParaRPr kumimoji="0" lang="ar-SA" sz="4400" b="1" i="0" u="none" strike="noStrike" cap="none" normalizeH="0" baseline="0" dirty="0" smtClean="0">
                <a:ln>
                  <a:noFill/>
                </a:ln>
                <a:solidFill>
                  <a:schemeClr val="tx1"/>
                </a:solidFill>
                <a:effectLst/>
                <a:latin typeface="Arial" pitchFamily="34" charset="0"/>
                <a:cs typeface="Arial" pitchFamily="34" charset="0"/>
              </a:endParaRPr>
            </a:p>
          </p:txBody>
        </p:sp>
        <p:sp>
          <p:nvSpPr>
            <p:cNvPr id="24584" name="Rectangle 8"/>
            <p:cNvSpPr>
              <a:spLocks noChangeArrowheads="1"/>
            </p:cNvSpPr>
            <p:nvPr/>
          </p:nvSpPr>
          <p:spPr bwMode="auto">
            <a:xfrm>
              <a:off x="225857" y="4850874"/>
              <a:ext cx="1137459" cy="38921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موقد ميكرو</a:t>
              </a:r>
              <a:endParaRPr kumimoji="0" lang="ar-SA" sz="44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24585" name="AutoShape 9"/>
            <p:cNvCxnSpPr>
              <a:cxnSpLocks noChangeShapeType="1"/>
            </p:cNvCxnSpPr>
            <p:nvPr/>
          </p:nvCxnSpPr>
          <p:spPr bwMode="auto">
            <a:xfrm flipH="1">
              <a:off x="6858016" y="3663022"/>
              <a:ext cx="963681" cy="0"/>
            </a:xfrm>
            <a:prstGeom prst="straightConnector1">
              <a:avLst/>
            </a:prstGeom>
            <a:noFill/>
            <a:ln w="19050">
              <a:solidFill>
                <a:srgbClr val="000000"/>
              </a:solidFill>
              <a:round/>
              <a:headEnd/>
              <a:tailEnd type="triangle" w="med" len="med"/>
            </a:ln>
          </p:spPr>
        </p:cxnSp>
        <p:cxnSp>
          <p:nvCxnSpPr>
            <p:cNvPr id="24586" name="AutoShape 10"/>
            <p:cNvCxnSpPr>
              <a:cxnSpLocks noChangeShapeType="1"/>
            </p:cNvCxnSpPr>
            <p:nvPr/>
          </p:nvCxnSpPr>
          <p:spPr bwMode="auto">
            <a:xfrm flipH="1">
              <a:off x="6894467" y="4429132"/>
              <a:ext cx="963681" cy="0"/>
            </a:xfrm>
            <a:prstGeom prst="straightConnector1">
              <a:avLst/>
            </a:prstGeom>
            <a:noFill/>
            <a:ln w="19050">
              <a:solidFill>
                <a:srgbClr val="000000"/>
              </a:solidFill>
              <a:round/>
              <a:headEnd/>
              <a:tailEnd type="triangle" w="med" len="med"/>
            </a:ln>
          </p:spPr>
        </p:cxnSp>
        <p:cxnSp>
          <p:nvCxnSpPr>
            <p:cNvPr id="24587" name="AutoShape 11"/>
            <p:cNvCxnSpPr>
              <a:cxnSpLocks noChangeShapeType="1"/>
            </p:cNvCxnSpPr>
            <p:nvPr/>
          </p:nvCxnSpPr>
          <p:spPr bwMode="auto">
            <a:xfrm flipH="1">
              <a:off x="5841547" y="5527799"/>
              <a:ext cx="1690391" cy="0"/>
            </a:xfrm>
            <a:prstGeom prst="straightConnector1">
              <a:avLst/>
            </a:prstGeom>
            <a:noFill/>
            <a:ln w="19050">
              <a:solidFill>
                <a:srgbClr val="000000"/>
              </a:solidFill>
              <a:round/>
              <a:headEnd/>
              <a:tailEnd type="triangle" w="med" len="med"/>
            </a:ln>
          </p:spPr>
        </p:cxnSp>
        <p:cxnSp>
          <p:nvCxnSpPr>
            <p:cNvPr id="24588" name="AutoShape 12"/>
            <p:cNvCxnSpPr>
              <a:cxnSpLocks noChangeShapeType="1"/>
            </p:cNvCxnSpPr>
            <p:nvPr/>
          </p:nvCxnSpPr>
          <p:spPr bwMode="auto">
            <a:xfrm>
              <a:off x="1301188" y="5065916"/>
              <a:ext cx="853095" cy="0"/>
            </a:xfrm>
            <a:prstGeom prst="straightConnector1">
              <a:avLst/>
            </a:prstGeom>
            <a:noFill/>
            <a:ln w="19050">
              <a:solidFill>
                <a:srgbClr val="000000"/>
              </a:solidFill>
              <a:round/>
              <a:headEnd/>
              <a:tailEnd type="triangle" w="med" len="med"/>
            </a:ln>
          </p:spPr>
        </p:cxnSp>
        <p:cxnSp>
          <p:nvCxnSpPr>
            <p:cNvPr id="24589" name="AutoShape 13"/>
            <p:cNvCxnSpPr>
              <a:cxnSpLocks noChangeShapeType="1"/>
            </p:cNvCxnSpPr>
            <p:nvPr/>
          </p:nvCxnSpPr>
          <p:spPr bwMode="auto">
            <a:xfrm>
              <a:off x="707181" y="4214818"/>
              <a:ext cx="3238600" cy="0"/>
            </a:xfrm>
            <a:prstGeom prst="straightConnector1">
              <a:avLst/>
            </a:prstGeom>
            <a:noFill/>
            <a:ln w="19050">
              <a:solidFill>
                <a:srgbClr val="000000"/>
              </a:solidFill>
              <a:round/>
              <a:headEnd/>
              <a:tailEnd type="triangle" w="med" len="med"/>
            </a:ln>
          </p:spPr>
        </p:cxnSp>
        <p:sp>
          <p:nvSpPr>
            <p:cNvPr id="24590" name="Rectangle 14"/>
            <p:cNvSpPr>
              <a:spLocks noChangeArrowheads="1"/>
            </p:cNvSpPr>
            <p:nvPr/>
          </p:nvSpPr>
          <p:spPr bwMode="auto">
            <a:xfrm>
              <a:off x="159830" y="4000504"/>
              <a:ext cx="1411774" cy="42862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حامل جانبي</a:t>
              </a:r>
              <a:endParaRPr kumimoji="0" lang="ar-SA" sz="4400" b="1"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6" name="مربع نص 15"/>
          <p:cNvSpPr txBox="1"/>
          <p:nvPr/>
        </p:nvSpPr>
        <p:spPr>
          <a:xfrm>
            <a:off x="1928826" y="642918"/>
            <a:ext cx="6143636" cy="707886"/>
          </a:xfrm>
          <a:prstGeom prst="rect">
            <a:avLst/>
          </a:prstGeom>
          <a:noFill/>
        </p:spPr>
        <p:txBody>
          <a:bodyPr wrap="square" rtlCol="1">
            <a:spAutoFit/>
          </a:bodyPr>
          <a:lstStyle/>
          <a:p>
            <a:pPr algn="ctr"/>
            <a:r>
              <a:rPr lang="ar-SA" sz="4000" b="1" dirty="0" smtClean="0"/>
              <a:t>6ـ تحضير غاز الإيثيلين</a:t>
            </a:r>
            <a:endParaRPr lang="ar-SA"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ppt_w</p:attrName>
                                        </p:attrNameLst>
                                      </p:cBhvr>
                                      <p:tavLst>
                                        <p:tav tm="0" fmla="#ppt_w*sin(2.5*pi*$)">
                                          <p:val>
                                            <p:fltVal val="0"/>
                                          </p:val>
                                        </p:tav>
                                        <p:tav tm="100000">
                                          <p:val>
                                            <p:fltVal val="1"/>
                                          </p:val>
                                        </p:tav>
                                      </p:tavLst>
                                    </p:anim>
                                    <p:anim calcmode="lin" valueType="num">
                                      <p:cBhvr>
                                        <p:cTn id="9" dur="1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Public\Pictures\Sample Pictures\old-book.jpg"/>
          <p:cNvPicPr>
            <a:picLocks noChangeAspect="1" noChangeArrowheads="1"/>
          </p:cNvPicPr>
          <p:nvPr/>
        </p:nvPicPr>
        <p:blipFill>
          <a:blip r:embed="rId2" cstate="print">
            <a:duotone>
              <a:schemeClr val="accent3">
                <a:shade val="45000"/>
                <a:satMod val="135000"/>
              </a:schemeClr>
              <a:prstClr val="white"/>
            </a:duotone>
            <a:lum bright="20000"/>
          </a:blip>
          <a:stretch>
            <a:fillRect/>
          </a:stretch>
        </p:blipFill>
        <p:spPr bwMode="auto">
          <a:xfrm>
            <a:off x="2857528" y="857232"/>
            <a:ext cx="5715000" cy="5245100"/>
          </a:xfrm>
          <a:prstGeom prst="rect">
            <a:avLst/>
          </a:prstGeom>
          <a:noFill/>
          <a:ln>
            <a:noFill/>
          </a:ln>
        </p:spPr>
      </p:pic>
      <p:pic>
        <p:nvPicPr>
          <p:cNvPr id="2" name="صورة 1" descr="2721999043_945b5ba819[1].jpg"/>
          <p:cNvPicPr>
            <a:picLocks noChangeAspect="1"/>
          </p:cNvPicPr>
          <p:nvPr/>
        </p:nvPicPr>
        <p:blipFill>
          <a:blip r:embed="rId3" cstate="print">
            <a:clrChange>
              <a:clrFrom>
                <a:srgbClr val="FFFFFF"/>
              </a:clrFrom>
              <a:clrTo>
                <a:srgbClr val="FFFFFF">
                  <a:alpha val="0"/>
                </a:srgbClr>
              </a:clrTo>
            </a:clrChange>
          </a:blip>
          <a:srcRect l="60661" t="9392" r="-1701"/>
          <a:stretch>
            <a:fillRect/>
          </a:stretch>
        </p:blipFill>
        <p:spPr>
          <a:xfrm rot="10800000">
            <a:off x="-71470" y="21787"/>
            <a:ext cx="3654163" cy="5050286"/>
          </a:xfrm>
          <a:prstGeom prst="rect">
            <a:avLst/>
          </a:prstGeom>
        </p:spPr>
      </p:pic>
      <p:sp>
        <p:nvSpPr>
          <p:cNvPr id="3" name="مربع نص 2"/>
          <p:cNvSpPr txBox="1"/>
          <p:nvPr/>
        </p:nvSpPr>
        <p:spPr>
          <a:xfrm>
            <a:off x="785786" y="429941"/>
            <a:ext cx="8143932" cy="6224781"/>
          </a:xfrm>
          <a:prstGeom prst="rect">
            <a:avLst/>
          </a:prstGeom>
          <a:noFill/>
        </p:spPr>
        <p:txBody>
          <a:bodyPr wrap="square" rtlCol="1">
            <a:spAutoFit/>
          </a:bodyPr>
          <a:lstStyle/>
          <a:p>
            <a:r>
              <a:rPr lang="ar-SA" sz="2400" b="1" dirty="0" smtClean="0"/>
              <a:t>سلسلة منظومة الكيمياء السعودية </a:t>
            </a:r>
          </a:p>
          <a:p>
            <a:r>
              <a:rPr lang="ar-SA" sz="2400" b="1" dirty="0" smtClean="0"/>
              <a:t>  </a:t>
            </a:r>
          </a:p>
          <a:p>
            <a:r>
              <a:rPr lang="ar-SA" sz="2400" b="1" dirty="0" smtClean="0"/>
              <a:t>                  منظومة أسس الكيمياء العضوية العامة </a:t>
            </a:r>
          </a:p>
          <a:p>
            <a:r>
              <a:rPr lang="ar-SA" sz="2400" b="1" dirty="0" smtClean="0"/>
              <a:t>                                  </a:t>
            </a:r>
            <a:r>
              <a:rPr lang="ar-SA" sz="2000" b="1" dirty="0" smtClean="0"/>
              <a:t>المنهج العملي</a:t>
            </a:r>
          </a:p>
          <a:p>
            <a:endParaRPr lang="ar-SA" sz="2000" b="1" dirty="0" smtClean="0"/>
          </a:p>
          <a:p>
            <a:pPr marL="252000"/>
            <a:r>
              <a:rPr lang="ar-SA" sz="2000" b="1" dirty="0" smtClean="0"/>
              <a:t>                   المنهجية المنظومية في تدريس وتعلُّم الكيمياء العضوية                            </a:t>
            </a:r>
            <a:endParaRPr lang="ar-SA" sz="1000" b="1" dirty="0" smtClean="0"/>
          </a:p>
          <a:p>
            <a:r>
              <a:rPr lang="ar-SA" sz="2000" b="1" dirty="0" smtClean="0"/>
              <a:t>                                 بتقنية ميكروسكيل الكيمياء الخضراء</a:t>
            </a:r>
          </a:p>
          <a:p>
            <a:pPr algn="ctr"/>
            <a:endParaRPr lang="ar-SA" sz="2000" b="1" dirty="0" smtClean="0"/>
          </a:p>
          <a:p>
            <a:pPr algn="ctr"/>
            <a:r>
              <a:rPr lang="ar-SA" sz="2000" b="1" dirty="0" smtClean="0"/>
              <a:t>أعداد </a:t>
            </a:r>
          </a:p>
          <a:p>
            <a:r>
              <a:rPr lang="ar-SA" b="1" dirty="0" smtClean="0"/>
              <a:t>       د. مريم عبد الله الشيخ                                                        أ. علا أحمد أبو علي </a:t>
            </a:r>
          </a:p>
          <a:p>
            <a:r>
              <a:rPr lang="ar-SA" dirty="0" smtClean="0"/>
              <a:t>أستاذ الكيمياء غير العضوية المساعد                                               </a:t>
            </a:r>
            <a:r>
              <a:rPr lang="ar-YE" dirty="0" smtClean="0"/>
              <a:t>محاضرة</a:t>
            </a:r>
            <a:r>
              <a:rPr lang="ar-SA" dirty="0" smtClean="0"/>
              <a:t> بقسم الكيمياء                                 </a:t>
            </a:r>
          </a:p>
          <a:p>
            <a:r>
              <a:rPr lang="ar-SA" dirty="0" smtClean="0"/>
              <a:t>كليـة العلوم - جـامعة المـلك عبد العزيز                                          كلية التربية – جامعة الطائف</a:t>
            </a:r>
          </a:p>
          <a:p>
            <a:endParaRPr lang="ar-SA" dirty="0" smtClean="0"/>
          </a:p>
          <a:p>
            <a:r>
              <a:rPr lang="ar-SA" b="1" dirty="0" smtClean="0"/>
              <a:t>       د. هنادي يوسف مدراسي                                                  أ.د./ حسن عبد القادر البار </a:t>
            </a:r>
          </a:p>
          <a:p>
            <a:r>
              <a:rPr lang="ar-SA" dirty="0" smtClean="0"/>
              <a:t>         محاضرة بقسم الكيمياء                                                       أستاذ الكيمياء العضوية </a:t>
            </a:r>
          </a:p>
          <a:p>
            <a:r>
              <a:rPr lang="ar-SA" dirty="0" smtClean="0"/>
              <a:t>كلية الكلية – جامعة الملك عبد العزيز                                      كلية العلوم – جامعة الملك عبد العزيز</a:t>
            </a:r>
          </a:p>
          <a:p>
            <a:endParaRPr lang="ar-SA" dirty="0" smtClean="0"/>
          </a:p>
          <a:p>
            <a:endParaRPr lang="ar-SA" sz="1000" dirty="0" smtClean="0"/>
          </a:p>
          <a:p>
            <a:pPr algn="ctr"/>
            <a:r>
              <a:rPr lang="ar-SA" sz="2000" b="1" dirty="0" smtClean="0"/>
              <a:t>محافظة جدة  والطائف – المملكة العربية السعودية</a:t>
            </a:r>
            <a:endParaRPr lang="en-US" sz="2000" b="1" dirty="0" smtClean="0"/>
          </a:p>
          <a:p>
            <a:pPr algn="ctr"/>
            <a:r>
              <a:rPr lang="ar-SA" sz="1050" b="1" dirty="0" smtClean="0"/>
              <a:t>	</a:t>
            </a:r>
            <a:endParaRPr lang="en-US" dirty="0" smtClean="0"/>
          </a:p>
          <a:p>
            <a:pPr algn="ctr"/>
            <a:r>
              <a:rPr lang="ar-SA" b="1" dirty="0" smtClean="0"/>
              <a:t>الطبعة الأولى</a:t>
            </a:r>
            <a:r>
              <a:rPr lang="ar-YE" b="1" dirty="0" smtClean="0"/>
              <a:t> </a:t>
            </a:r>
            <a:r>
              <a:rPr lang="ar-SA" b="1" dirty="0" smtClean="0"/>
              <a:t>2010</a:t>
            </a:r>
            <a:endParaRPr lang="en-US" b="1" i="1" u="sng"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802171"/>
            <a:ext cx="7286676" cy="2800767"/>
          </a:xfrm>
          <a:prstGeom prst="rect">
            <a:avLst/>
          </a:prstGeom>
          <a:noFill/>
        </p:spPr>
        <p:txBody>
          <a:bodyPr wrap="square" rtlCol="1">
            <a:spAutoFit/>
          </a:bodyPr>
          <a:lstStyle/>
          <a:p>
            <a:r>
              <a:rPr lang="ar-SA" sz="4400" dirty="0" smtClean="0"/>
              <a:t>الدراسة التربوية التقنية والفنية الميدانية</a:t>
            </a:r>
          </a:p>
          <a:p>
            <a:endParaRPr lang="ar-SA" sz="4400" dirty="0" smtClean="0"/>
          </a:p>
          <a:p>
            <a:endParaRPr lang="ar-SA" sz="4400" dirty="0" smtClean="0"/>
          </a:p>
          <a:p>
            <a:r>
              <a:rPr lang="ar-SA" sz="4400" dirty="0" smtClean="0"/>
              <a:t>؟؟؟؟؟</a:t>
            </a:r>
            <a:endParaRPr lang="ar-SA" sz="4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2375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24576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416780" name="Rectangle 12"/>
          <p:cNvSpPr>
            <a:spLocks noChangeArrowheads="1"/>
          </p:cNvSpPr>
          <p:nvPr/>
        </p:nvSpPr>
        <p:spPr bwMode="auto">
          <a:xfrm>
            <a:off x="1043608" y="370393"/>
            <a:ext cx="7799621" cy="63709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ar-SA" sz="1200" b="1" u="sng" dirty="0" err="1" smtClean="0"/>
              <a:t>إستبانة</a:t>
            </a:r>
            <a:r>
              <a:rPr lang="ar-SA" sz="1200" b="1" u="sng" dirty="0" smtClean="0"/>
              <a:t> تقويم لكل تجربة في برنامج الكيمياء الخضراء</a:t>
            </a:r>
            <a:endParaRPr lang="en-US" sz="1200" dirty="0" smtClean="0"/>
          </a:p>
          <a:p>
            <a:r>
              <a:rPr lang="ar-SA" sz="1200" dirty="0" smtClean="0"/>
              <a:t> </a:t>
            </a:r>
            <a:endParaRPr lang="en-US" sz="1200" dirty="0" smtClean="0"/>
          </a:p>
          <a:p>
            <a:r>
              <a:rPr lang="ar-SA" sz="1200" dirty="0" smtClean="0"/>
              <a:t>الدرجة العلمية:</a:t>
            </a:r>
            <a:endParaRPr lang="en-US" sz="1200" dirty="0" smtClean="0"/>
          </a:p>
          <a:p>
            <a:r>
              <a:rPr lang="ar-SA" sz="1200" dirty="0" smtClean="0"/>
              <a:t>الاسم الأستاذة /الطالبة:</a:t>
            </a:r>
            <a:endParaRPr lang="en-US" sz="1200" dirty="0" smtClean="0"/>
          </a:p>
          <a:p>
            <a:r>
              <a:rPr lang="ar-SA" sz="1200" dirty="0" smtClean="0"/>
              <a:t>اسم التجربة :</a:t>
            </a:r>
            <a:endParaRPr lang="en-US" sz="1200" dirty="0" smtClean="0"/>
          </a:p>
          <a:p>
            <a:r>
              <a:rPr lang="ar-SA" sz="1200" dirty="0" smtClean="0"/>
              <a:t>الغرض من التجربة:</a:t>
            </a:r>
            <a:endParaRPr lang="en-US" sz="1200" dirty="0" smtClean="0"/>
          </a:p>
          <a:p>
            <a:r>
              <a:rPr lang="ar-SA" sz="1200" dirty="0" smtClean="0"/>
              <a:t>مدة إجراء التجربة</a:t>
            </a:r>
            <a:r>
              <a:rPr lang="en-GB" sz="1200" dirty="0" smtClean="0"/>
              <a:t>:</a:t>
            </a:r>
            <a:endParaRPr lang="en-US" sz="1200" dirty="0" smtClean="0"/>
          </a:p>
          <a:p>
            <a:r>
              <a:rPr lang="ar-SA" sz="1200" dirty="0" smtClean="0"/>
              <a:t>خلال وبعد مشاهدتك للتجربة أو إجراءك التجربة بنفسك قومي بكتابة التالي:</a:t>
            </a:r>
            <a:endParaRPr lang="en-US" sz="1200" dirty="0" smtClean="0"/>
          </a:p>
          <a:p>
            <a:r>
              <a:rPr lang="ar-SA" sz="1200" dirty="0" smtClean="0"/>
              <a:t>المشاهدة</a:t>
            </a:r>
            <a:r>
              <a:rPr lang="en-GB" sz="1200" dirty="0" smtClean="0"/>
              <a:t>:</a:t>
            </a:r>
            <a:endParaRPr lang="en-US" sz="1200" dirty="0" smtClean="0"/>
          </a:p>
          <a:p>
            <a:r>
              <a:rPr lang="ar-SA" sz="1200" dirty="0" smtClean="0"/>
              <a:t>النتيجة :</a:t>
            </a:r>
            <a:endParaRPr lang="en-US" sz="1200" dirty="0" smtClean="0"/>
          </a:p>
          <a:p>
            <a:r>
              <a:rPr lang="ar-SA" sz="1200" b="1" dirty="0" smtClean="0"/>
              <a:t>ثم ضعي دائرة على المعيار القياسي الذي ترينه يناسب إجراء التجربة باستخدام تقنية الكيمياء الخضراء:</a:t>
            </a:r>
            <a:endParaRPr lang="en-US" sz="1200" dirty="0" smtClean="0"/>
          </a:p>
          <a:p>
            <a:r>
              <a:rPr lang="ar-SA" sz="1200" dirty="0" smtClean="0"/>
              <a:t>(1) نسبة موائمة إجراء التجربة بمنهج مدرستك 		100    80     60    40    20   صفر</a:t>
            </a:r>
            <a:endParaRPr lang="en-US" sz="1200" dirty="0" smtClean="0"/>
          </a:p>
          <a:p>
            <a:r>
              <a:rPr lang="ar-SA" sz="1200" dirty="0" smtClean="0"/>
              <a:t>(2) سهولة إجراء التجربة :			</a:t>
            </a:r>
            <a:r>
              <a:rPr lang="en-GB" sz="1200" dirty="0" smtClean="0"/>
              <a:t>	</a:t>
            </a:r>
            <a:r>
              <a:rPr lang="ar-SA" sz="1200" dirty="0" smtClean="0"/>
              <a:t>سهلة جداً – سهلة – متوسطة الصعوبة- صعبة</a:t>
            </a:r>
            <a:endParaRPr lang="en-US" sz="1200" dirty="0" smtClean="0"/>
          </a:p>
          <a:p>
            <a:r>
              <a:rPr lang="ar-SA" sz="1200" dirty="0" smtClean="0"/>
              <a:t>(3) زمن إجراء التجربة بمقارنتها بالطرقة التقليدية:	قصير بالنسبة لإجراء التجربة بالطريقة التقليدية – متوسطة - طويل </a:t>
            </a:r>
            <a:endParaRPr lang="en-US" sz="1200" dirty="0" smtClean="0"/>
          </a:p>
          <a:p>
            <a:r>
              <a:rPr lang="ar-SA" sz="1200" dirty="0" smtClean="0"/>
              <a:t>(4) معدل الأمن والسلامة خلال إجراء التجربة : 		100    80     60    40    20   صفر</a:t>
            </a:r>
            <a:endParaRPr lang="en-US" sz="1200" dirty="0" smtClean="0"/>
          </a:p>
          <a:p>
            <a:r>
              <a:rPr lang="ar-SA" sz="1200" dirty="0" smtClean="0"/>
              <a:t>(5) معدل التلوث الحادث نتيجة إجراء التجربة :		100    80     60    40    20   صفر</a:t>
            </a:r>
            <a:endParaRPr lang="en-US" sz="1200" dirty="0" smtClean="0"/>
          </a:p>
          <a:p>
            <a:r>
              <a:rPr lang="ar-SA" sz="1200" dirty="0" smtClean="0"/>
              <a:t>(6) معدل تحقيق الهدف من التجربة للطلاب :		100    80     60    40    20   صفر</a:t>
            </a:r>
            <a:endParaRPr lang="en-US" sz="1200" dirty="0" smtClean="0"/>
          </a:p>
          <a:p>
            <a:r>
              <a:rPr lang="ar-SA" sz="1200" dirty="0" smtClean="0"/>
              <a:t>(7) معدل أهمية التقنية في تعليم الطلاب :			100    80     60    40    20   صفر</a:t>
            </a:r>
            <a:endParaRPr lang="en-US" sz="1200" dirty="0" smtClean="0"/>
          </a:p>
          <a:p>
            <a:r>
              <a:rPr lang="ar-SA" sz="1200" dirty="0" smtClean="0"/>
              <a:t>(8) كميات الكيماويات المستخدمة في التجربة	ضئيلة جداً – ضئيلة – متوسطة –  تكافئ الكميات مقارنة بالطريقة التقليدية المستخدمة </a:t>
            </a:r>
            <a:endParaRPr lang="en-US" sz="1200" dirty="0" smtClean="0"/>
          </a:p>
          <a:p>
            <a:r>
              <a:rPr lang="ar-SA" sz="1200" dirty="0" smtClean="0"/>
              <a:t>(9) معدل إقبال الطلاب على إجراء التجارب بأنفسهم</a:t>
            </a:r>
            <a:endParaRPr lang="en-US" sz="1200" dirty="0" smtClean="0"/>
          </a:p>
          <a:p>
            <a:r>
              <a:rPr lang="ar-SA" sz="1200" dirty="0" smtClean="0"/>
              <a:t>     في المدرسة من واقع خبرتكم : 			100    80     60    40    20   صفر</a:t>
            </a:r>
            <a:endParaRPr lang="en-US" sz="1200" dirty="0" smtClean="0"/>
          </a:p>
          <a:p>
            <a:r>
              <a:rPr lang="ar-SA" sz="1200" dirty="0" smtClean="0"/>
              <a:t>(10) معدل حداثة هذه التقنية : 				100    80     60    40    20   صفر</a:t>
            </a:r>
            <a:endParaRPr lang="en-US" sz="1200" dirty="0" smtClean="0"/>
          </a:p>
          <a:p>
            <a:r>
              <a:rPr lang="ar-SA" sz="1200" dirty="0" smtClean="0"/>
              <a:t>(11) معدل التفاعل الإيجابي مع طلابك خلال إجراء </a:t>
            </a:r>
            <a:endParaRPr lang="en-US" sz="1200" dirty="0" smtClean="0"/>
          </a:p>
          <a:p>
            <a:r>
              <a:rPr lang="ar-SA" sz="1200" dirty="0" smtClean="0"/>
              <a:t>       هذه التجربة أمامهم	:			تفاعل منطقي حضاري – لا يوجد اهتمام من قبل الطلاب</a:t>
            </a:r>
            <a:endParaRPr lang="en-US" sz="1200" dirty="0" smtClean="0"/>
          </a:p>
          <a:p>
            <a:r>
              <a:rPr lang="ar-SA" sz="1200" dirty="0" smtClean="0"/>
              <a:t>(12) رغبتكم بتوفير هذه التقنية بمدرستك :		شديدة – عادية – مرفوضة</a:t>
            </a:r>
            <a:endParaRPr lang="en-US" sz="1200" dirty="0" smtClean="0"/>
          </a:p>
          <a:p>
            <a:r>
              <a:rPr lang="ar-SA" sz="1200" dirty="0" smtClean="0"/>
              <a:t>(13) معدل استخدامك للمدخل </a:t>
            </a:r>
            <a:r>
              <a:rPr lang="ar-SA" sz="1200" dirty="0" err="1" smtClean="0"/>
              <a:t>المنظومي</a:t>
            </a:r>
            <a:r>
              <a:rPr lang="ar-SA" sz="1200" dirty="0" smtClean="0"/>
              <a:t> في</a:t>
            </a:r>
            <a:endParaRPr lang="en-US" sz="1200" dirty="0" smtClean="0"/>
          </a:p>
          <a:p>
            <a:r>
              <a:rPr lang="ar-SA" sz="1200" dirty="0" smtClean="0"/>
              <a:t>      الربط بين نتيجة التجربة والمنهج النظري :		100    80     60    40    20   صفر	</a:t>
            </a:r>
            <a:endParaRPr lang="en-US" sz="1200" dirty="0" smtClean="0"/>
          </a:p>
          <a:p>
            <a:r>
              <a:rPr lang="ar-SA" sz="1200" dirty="0" smtClean="0"/>
              <a:t>(14) مدي استفادتكم بربط نتائج التجربة </a:t>
            </a:r>
            <a:endParaRPr lang="en-US" sz="1200" dirty="0" smtClean="0"/>
          </a:p>
          <a:p>
            <a:r>
              <a:rPr lang="ar-SA" sz="1200" dirty="0" smtClean="0"/>
              <a:t>       والاستنتاج بالمنهج الدراسي : 	</a:t>
            </a:r>
            <a:r>
              <a:rPr lang="en-GB" sz="1200" dirty="0" smtClean="0"/>
              <a:t>	</a:t>
            </a:r>
            <a:r>
              <a:rPr lang="ar-SA" sz="1200" dirty="0" smtClean="0"/>
              <a:t>	100    80     60    40    20   صفر</a:t>
            </a:r>
            <a:endParaRPr lang="en-US" sz="1200" dirty="0" smtClean="0"/>
          </a:p>
          <a:p>
            <a:r>
              <a:rPr lang="ar-SA" sz="1200" dirty="0" smtClean="0"/>
              <a:t>(15) معدل استيعاب الطلاب للجزء النظري</a:t>
            </a:r>
            <a:endParaRPr lang="en-US" sz="1200" dirty="0" smtClean="0"/>
          </a:p>
          <a:p>
            <a:r>
              <a:rPr lang="ar-SA" sz="1200" dirty="0" smtClean="0"/>
              <a:t>   المدعم بخبرة عملية من وجهة رأيكم ستكون : 		100    80     60    40    20   صفر</a:t>
            </a:r>
            <a:endParaRPr lang="en-US" sz="1200" dirty="0" smtClean="0"/>
          </a:p>
          <a:p>
            <a:r>
              <a:rPr lang="ar-SA" sz="1200" b="1" dirty="0" smtClean="0"/>
              <a:t> </a:t>
            </a:r>
            <a:endParaRPr lang="en-US" sz="1200" dirty="0" smtClean="0"/>
          </a:p>
          <a:p>
            <a:r>
              <a:rPr lang="en-US" sz="1200" dirty="0" smtClean="0"/>
              <a:t/>
            </a:r>
            <a:br>
              <a:rPr lang="en-US" sz="1200" dirty="0" smtClean="0"/>
            </a:br>
            <a:r>
              <a:rPr lang="ar-SA" sz="1200" b="1" dirty="0" smtClean="0"/>
              <a:t>توصياتكم ومقترحاتكم تهم نجاح البرنامج فنرجو توضيحها استناداً لإجرائكم التجربة بأنفسكم</a:t>
            </a:r>
            <a:endParaRPr lang="en-US" sz="1200" dirty="0"/>
          </a:p>
        </p:txBody>
      </p:sp>
      <p:pic>
        <p:nvPicPr>
          <p:cNvPr id="2" name="صورة 1" descr="2721999043_945b5ba819[1].jpg"/>
          <p:cNvPicPr>
            <a:picLocks noChangeAspect="1"/>
          </p:cNvPicPr>
          <p:nvPr/>
        </p:nvPicPr>
        <p:blipFill>
          <a:blip r:embed="rId2" cstate="print">
            <a:clrChange>
              <a:clrFrom>
                <a:srgbClr val="FFFFFF"/>
              </a:clrFrom>
              <a:clrTo>
                <a:srgbClr val="FFFFFF">
                  <a:alpha val="0"/>
                </a:srgbClr>
              </a:clrTo>
            </a:clrChange>
          </a:blip>
          <a:srcRect l="60661" t="9392" r="-1701"/>
          <a:stretch>
            <a:fillRect/>
          </a:stretch>
        </p:blipFill>
        <p:spPr>
          <a:xfrm rot="10800000">
            <a:off x="-71470" y="21787"/>
            <a:ext cx="3654163" cy="50502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6780"/>
                                        </p:tgtEl>
                                        <p:attrNameLst>
                                          <p:attrName>style.visibility</p:attrName>
                                        </p:attrNameLst>
                                      </p:cBhvr>
                                      <p:to>
                                        <p:strVal val="visible"/>
                                      </p:to>
                                    </p:set>
                                    <p:animEffect transition="in" filter="wipe(up)">
                                      <p:cBhvr>
                                        <p:cTn id="7" dur="3000"/>
                                        <p:tgtEl>
                                          <p:spTgt spid="416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8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مستطيل مستدير الزوايا 59"/>
          <p:cNvSpPr/>
          <p:nvPr/>
        </p:nvSpPr>
        <p:spPr>
          <a:xfrm>
            <a:off x="1477016" y="285728"/>
            <a:ext cx="6143668" cy="1189308"/>
          </a:xfrm>
          <a:prstGeom prst="roundRect">
            <a:avLst/>
          </a:prstGeom>
          <a:solidFill>
            <a:srgbClr val="33CC33"/>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200" b="1" dirty="0" smtClean="0">
                <a:solidFill>
                  <a:schemeClr val="bg1"/>
                </a:solidFill>
              </a:rPr>
              <a:t>الجزء الثاني: تفاعلات ألكلة فريدل – كرافت باستخدام حوافز طبيعية صديقة للبيئة</a:t>
            </a:r>
            <a:endParaRPr lang="ar-SA" sz="3200" b="1" dirty="0">
              <a:solidFill>
                <a:schemeClr val="bg1"/>
              </a:solidFill>
            </a:endParaRPr>
          </a:p>
        </p:txBody>
      </p:sp>
      <p:sp>
        <p:nvSpPr>
          <p:cNvPr id="64" name="مستطيل مستدير الزوايا 63"/>
          <p:cNvSpPr/>
          <p:nvPr/>
        </p:nvSpPr>
        <p:spPr>
          <a:xfrm>
            <a:off x="2555776" y="1955086"/>
            <a:ext cx="4104456" cy="45719"/>
          </a:xfrm>
          <a:prstGeom prst="roundRect">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SA" sz="2000"/>
          </a:p>
        </p:txBody>
      </p:sp>
      <p:sp>
        <p:nvSpPr>
          <p:cNvPr id="74" name="سهم للأسفل 73"/>
          <p:cNvSpPr/>
          <p:nvPr/>
        </p:nvSpPr>
        <p:spPr>
          <a:xfrm rot="19204015">
            <a:off x="7105660" y="3041414"/>
            <a:ext cx="153294" cy="658178"/>
          </a:xfrm>
          <a:prstGeom prst="downArrow">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SA" sz="2000"/>
          </a:p>
        </p:txBody>
      </p:sp>
      <p:sp>
        <p:nvSpPr>
          <p:cNvPr id="78" name="سهم للأسفل 77"/>
          <p:cNvSpPr/>
          <p:nvPr/>
        </p:nvSpPr>
        <p:spPr>
          <a:xfrm rot="2395985" flipH="1">
            <a:off x="6097548" y="3041414"/>
            <a:ext cx="153294" cy="658178"/>
          </a:xfrm>
          <a:prstGeom prst="downArrow">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SA" sz="2000"/>
          </a:p>
        </p:txBody>
      </p:sp>
      <p:sp>
        <p:nvSpPr>
          <p:cNvPr id="87" name="سهم للأسفل 86"/>
          <p:cNvSpPr/>
          <p:nvPr/>
        </p:nvSpPr>
        <p:spPr>
          <a:xfrm rot="19204015">
            <a:off x="2929196" y="3041414"/>
            <a:ext cx="153294" cy="658178"/>
          </a:xfrm>
          <a:prstGeom prst="downArrow">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SA" sz="2000"/>
          </a:p>
        </p:txBody>
      </p:sp>
      <p:sp>
        <p:nvSpPr>
          <p:cNvPr id="88" name="سهم للأسفل 87"/>
          <p:cNvSpPr/>
          <p:nvPr/>
        </p:nvSpPr>
        <p:spPr>
          <a:xfrm rot="2395985" flipH="1">
            <a:off x="1921084" y="3041414"/>
            <a:ext cx="153294" cy="658178"/>
          </a:xfrm>
          <a:prstGeom prst="downArrow">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SA" sz="2000"/>
          </a:p>
        </p:txBody>
      </p:sp>
      <p:sp>
        <p:nvSpPr>
          <p:cNvPr id="91" name="سهم للأسفل 90"/>
          <p:cNvSpPr/>
          <p:nvPr/>
        </p:nvSpPr>
        <p:spPr>
          <a:xfrm rot="19204015">
            <a:off x="7933718" y="5174632"/>
            <a:ext cx="153294" cy="658178"/>
          </a:xfrm>
          <a:prstGeom prst="downArrow">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SA" sz="2000"/>
          </a:p>
        </p:txBody>
      </p:sp>
      <p:sp>
        <p:nvSpPr>
          <p:cNvPr id="92" name="سهم للأسفل 91"/>
          <p:cNvSpPr/>
          <p:nvPr/>
        </p:nvSpPr>
        <p:spPr>
          <a:xfrm rot="2395985" flipH="1">
            <a:off x="7465700" y="5174632"/>
            <a:ext cx="153294" cy="658178"/>
          </a:xfrm>
          <a:prstGeom prst="downArrow">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SA" sz="2000"/>
          </a:p>
        </p:txBody>
      </p:sp>
      <p:sp>
        <p:nvSpPr>
          <p:cNvPr id="93" name="شكل بيضاوي 92"/>
          <p:cNvSpPr/>
          <p:nvPr/>
        </p:nvSpPr>
        <p:spPr>
          <a:xfrm>
            <a:off x="7991872" y="5805264"/>
            <a:ext cx="828600" cy="82860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2400" b="1" dirty="0" smtClean="0"/>
              <a:t>LC</a:t>
            </a:r>
            <a:endParaRPr lang="en-US" dirty="0" smtClean="0"/>
          </a:p>
        </p:txBody>
      </p:sp>
      <p:sp>
        <p:nvSpPr>
          <p:cNvPr id="94" name="شكل بيضاوي 93"/>
          <p:cNvSpPr/>
          <p:nvPr/>
        </p:nvSpPr>
        <p:spPr>
          <a:xfrm>
            <a:off x="6804818" y="5786454"/>
            <a:ext cx="1053330" cy="828600"/>
          </a:xfrm>
          <a:prstGeom prst="ellipse">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en-GB" sz="2400" b="1" dirty="0" smtClean="0"/>
              <a:t>K10</a:t>
            </a:r>
            <a:endParaRPr lang="en-US" dirty="0" smtClean="0"/>
          </a:p>
        </p:txBody>
      </p:sp>
      <p:sp>
        <p:nvSpPr>
          <p:cNvPr id="95" name="سهم للأسفل 94"/>
          <p:cNvSpPr/>
          <p:nvPr/>
        </p:nvSpPr>
        <p:spPr>
          <a:xfrm rot="19204015">
            <a:off x="5845486" y="5174632"/>
            <a:ext cx="153294" cy="658178"/>
          </a:xfrm>
          <a:prstGeom prst="downArrow">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SA" sz="2000"/>
          </a:p>
        </p:txBody>
      </p:sp>
      <p:sp>
        <p:nvSpPr>
          <p:cNvPr id="96" name="سهم للأسفل 95"/>
          <p:cNvSpPr/>
          <p:nvPr/>
        </p:nvSpPr>
        <p:spPr>
          <a:xfrm rot="2395985" flipH="1">
            <a:off x="5377468" y="5174632"/>
            <a:ext cx="153294" cy="658178"/>
          </a:xfrm>
          <a:prstGeom prst="downArrow">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SA" sz="2000"/>
          </a:p>
        </p:txBody>
      </p:sp>
      <p:sp>
        <p:nvSpPr>
          <p:cNvPr id="97" name="شكل بيضاوي 96"/>
          <p:cNvSpPr/>
          <p:nvPr/>
        </p:nvSpPr>
        <p:spPr>
          <a:xfrm>
            <a:off x="5903640" y="5805264"/>
            <a:ext cx="828600" cy="82860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2400" b="1" dirty="0" smtClean="0"/>
              <a:t>LC</a:t>
            </a:r>
            <a:endParaRPr lang="en-US" dirty="0" smtClean="0"/>
          </a:p>
        </p:txBody>
      </p:sp>
      <p:sp>
        <p:nvSpPr>
          <p:cNvPr id="98" name="شكل بيضاوي 97"/>
          <p:cNvSpPr/>
          <p:nvPr/>
        </p:nvSpPr>
        <p:spPr>
          <a:xfrm>
            <a:off x="4764874" y="5782114"/>
            <a:ext cx="998422" cy="828600"/>
          </a:xfrm>
          <a:prstGeom prst="ellipse">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en-GB" sz="2400" b="1" dirty="0" smtClean="0"/>
              <a:t>K10</a:t>
            </a:r>
            <a:endParaRPr lang="en-US" dirty="0" smtClean="0"/>
          </a:p>
        </p:txBody>
      </p:sp>
      <p:sp>
        <p:nvSpPr>
          <p:cNvPr id="99" name="سهم للأسفل 98"/>
          <p:cNvSpPr/>
          <p:nvPr/>
        </p:nvSpPr>
        <p:spPr>
          <a:xfrm rot="19204015">
            <a:off x="3757254" y="5174632"/>
            <a:ext cx="153294" cy="658178"/>
          </a:xfrm>
          <a:prstGeom prst="downArrow">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SA" sz="2000"/>
          </a:p>
        </p:txBody>
      </p:sp>
      <p:sp>
        <p:nvSpPr>
          <p:cNvPr id="100" name="سهم للأسفل 99"/>
          <p:cNvSpPr/>
          <p:nvPr/>
        </p:nvSpPr>
        <p:spPr>
          <a:xfrm rot="2395985" flipH="1">
            <a:off x="3289236" y="5174632"/>
            <a:ext cx="153294" cy="658178"/>
          </a:xfrm>
          <a:prstGeom prst="downArrow">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SA" sz="2000"/>
          </a:p>
        </p:txBody>
      </p:sp>
      <p:sp>
        <p:nvSpPr>
          <p:cNvPr id="101" name="شكل بيضاوي 100"/>
          <p:cNvSpPr/>
          <p:nvPr/>
        </p:nvSpPr>
        <p:spPr>
          <a:xfrm>
            <a:off x="3815408" y="5805264"/>
            <a:ext cx="828600" cy="82860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2400" b="1" dirty="0" smtClean="0"/>
              <a:t>LC</a:t>
            </a:r>
            <a:endParaRPr lang="en-US" dirty="0" smtClean="0"/>
          </a:p>
        </p:txBody>
      </p:sp>
      <p:sp>
        <p:nvSpPr>
          <p:cNvPr id="102" name="شكل بيضاوي 101"/>
          <p:cNvSpPr/>
          <p:nvPr/>
        </p:nvSpPr>
        <p:spPr>
          <a:xfrm>
            <a:off x="2631599" y="5793689"/>
            <a:ext cx="1086390" cy="828600"/>
          </a:xfrm>
          <a:prstGeom prst="ellipse">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en-GB" sz="2400" b="1" dirty="0" smtClean="0"/>
              <a:t>K10</a:t>
            </a:r>
            <a:endParaRPr lang="en-US" dirty="0" smtClean="0"/>
          </a:p>
        </p:txBody>
      </p:sp>
      <p:sp>
        <p:nvSpPr>
          <p:cNvPr id="103" name="سهم للأسفل 102"/>
          <p:cNvSpPr/>
          <p:nvPr/>
        </p:nvSpPr>
        <p:spPr>
          <a:xfrm rot="19204015">
            <a:off x="1669022" y="5174632"/>
            <a:ext cx="153294" cy="658178"/>
          </a:xfrm>
          <a:prstGeom prst="downArrow">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SA" sz="2000"/>
          </a:p>
        </p:txBody>
      </p:sp>
      <p:sp>
        <p:nvSpPr>
          <p:cNvPr id="104" name="سهم للأسفل 103"/>
          <p:cNvSpPr/>
          <p:nvPr/>
        </p:nvSpPr>
        <p:spPr>
          <a:xfrm rot="2395985" flipH="1">
            <a:off x="1201004" y="5174632"/>
            <a:ext cx="153294" cy="658178"/>
          </a:xfrm>
          <a:prstGeom prst="downArrow">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SA" sz="2000"/>
          </a:p>
        </p:txBody>
      </p:sp>
      <p:sp>
        <p:nvSpPr>
          <p:cNvPr id="105" name="شكل بيضاوي 104"/>
          <p:cNvSpPr/>
          <p:nvPr/>
        </p:nvSpPr>
        <p:spPr>
          <a:xfrm>
            <a:off x="1727176" y="5805264"/>
            <a:ext cx="828600" cy="82860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2400" b="1" dirty="0" smtClean="0"/>
              <a:t>LC</a:t>
            </a:r>
            <a:endParaRPr lang="en-US" dirty="0" smtClean="0"/>
          </a:p>
        </p:txBody>
      </p:sp>
      <p:sp>
        <p:nvSpPr>
          <p:cNvPr id="106" name="شكل بيضاوي 105"/>
          <p:cNvSpPr/>
          <p:nvPr/>
        </p:nvSpPr>
        <p:spPr>
          <a:xfrm>
            <a:off x="560040" y="5805264"/>
            <a:ext cx="1083002" cy="828600"/>
          </a:xfrm>
          <a:prstGeom prst="ellipse">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en-GB" sz="2400" b="1" dirty="0" smtClean="0"/>
              <a:t>K10</a:t>
            </a:r>
            <a:endParaRPr lang="en-US" dirty="0" smtClean="0"/>
          </a:p>
        </p:txBody>
      </p:sp>
      <p:sp>
        <p:nvSpPr>
          <p:cNvPr id="107" name="مستطيل مستدير الزوايا 106"/>
          <p:cNvSpPr/>
          <p:nvPr/>
        </p:nvSpPr>
        <p:spPr>
          <a:xfrm>
            <a:off x="4499992" y="1493334"/>
            <a:ext cx="72008" cy="504056"/>
          </a:xfrm>
          <a:prstGeom prst="roundRect">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SA" sz="2000"/>
          </a:p>
        </p:txBody>
      </p:sp>
      <p:sp>
        <p:nvSpPr>
          <p:cNvPr id="82" name="مستطيل مستدير الزوايا 81"/>
          <p:cNvSpPr/>
          <p:nvPr/>
        </p:nvSpPr>
        <p:spPr>
          <a:xfrm>
            <a:off x="6911752" y="3717032"/>
            <a:ext cx="1836712" cy="1620688"/>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sz="2000" b="1" dirty="0" smtClean="0"/>
          </a:p>
          <a:p>
            <a:pPr algn="ctr"/>
            <a:endParaRPr lang="ar-SA" sz="2000" b="1" dirty="0" smtClean="0"/>
          </a:p>
          <a:p>
            <a:pPr algn="ctr"/>
            <a:endParaRPr lang="ar-SA" sz="2000" b="1" dirty="0" smtClean="0"/>
          </a:p>
          <a:p>
            <a:pPr algn="ctr"/>
            <a:endParaRPr lang="en-US" sz="2000" dirty="0" smtClean="0"/>
          </a:p>
        </p:txBody>
      </p:sp>
      <p:sp>
        <p:nvSpPr>
          <p:cNvPr id="86" name="مستطيل مستدير الزوايا 85"/>
          <p:cNvSpPr/>
          <p:nvPr/>
        </p:nvSpPr>
        <p:spPr>
          <a:xfrm>
            <a:off x="4788024" y="3717032"/>
            <a:ext cx="1836712" cy="1620688"/>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endParaRPr lang="ar-SA" sz="2000" b="1" dirty="0" smtClean="0"/>
          </a:p>
          <a:p>
            <a:endParaRPr lang="ar-SA" sz="2000" b="1" dirty="0" smtClean="0"/>
          </a:p>
          <a:p>
            <a:endParaRPr lang="ar-SA" sz="2000" b="1" dirty="0" smtClean="0"/>
          </a:p>
          <a:p>
            <a:endParaRPr lang="ar-SA" sz="2000" dirty="0"/>
          </a:p>
        </p:txBody>
      </p:sp>
      <p:sp>
        <p:nvSpPr>
          <p:cNvPr id="89" name="مستطيل مستدير الزوايا 88"/>
          <p:cNvSpPr/>
          <p:nvPr/>
        </p:nvSpPr>
        <p:spPr>
          <a:xfrm>
            <a:off x="2735288" y="3717032"/>
            <a:ext cx="1836712" cy="162068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ar-SA" sz="2000" b="1" dirty="0" smtClean="0"/>
          </a:p>
          <a:p>
            <a:pPr algn="ctr"/>
            <a:endParaRPr lang="ar-SA" sz="2000" b="1" dirty="0" smtClean="0"/>
          </a:p>
          <a:p>
            <a:pPr algn="ctr"/>
            <a:endParaRPr lang="ar-SA" sz="2000" dirty="0"/>
          </a:p>
        </p:txBody>
      </p:sp>
      <p:sp>
        <p:nvSpPr>
          <p:cNvPr id="90" name="مستطيل مستدير الزوايا 89"/>
          <p:cNvSpPr/>
          <p:nvPr/>
        </p:nvSpPr>
        <p:spPr>
          <a:xfrm>
            <a:off x="611560" y="3717032"/>
            <a:ext cx="1836712" cy="162068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ar-SA" sz="2000" b="1" dirty="0" smtClean="0"/>
          </a:p>
          <a:p>
            <a:pPr algn="ctr"/>
            <a:endParaRPr lang="ar-SA" sz="2000" b="1" dirty="0" smtClean="0"/>
          </a:p>
          <a:p>
            <a:pPr algn="ctr"/>
            <a:endParaRPr lang="ar-SA" sz="2000" dirty="0"/>
          </a:p>
        </p:txBody>
      </p:sp>
      <p:graphicFrame>
        <p:nvGraphicFramePr>
          <p:cNvPr id="83972" name="Object 4"/>
          <p:cNvGraphicFramePr>
            <a:graphicFrameLocks noChangeAspect="1"/>
          </p:cNvGraphicFramePr>
          <p:nvPr/>
        </p:nvGraphicFramePr>
        <p:xfrm>
          <a:off x="7000892" y="3929066"/>
          <a:ext cx="1656916" cy="1121762"/>
        </p:xfrm>
        <a:graphic>
          <a:graphicData uri="http://schemas.openxmlformats.org/presentationml/2006/ole">
            <mc:AlternateContent xmlns:mc="http://schemas.openxmlformats.org/markup-compatibility/2006">
              <mc:Choice xmlns:v="urn:schemas-microsoft-com:vml" Requires="v">
                <p:oleObj spid="_x0000_s551942" name="CS ChemDraw Drawing" r:id="rId3" imgW="1151789" imgH="676365" progId="">
                  <p:embed/>
                </p:oleObj>
              </mc:Choice>
              <mc:Fallback>
                <p:oleObj name="CS ChemDraw Drawing" r:id="rId3" imgW="1151789" imgH="676365"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92" y="3929066"/>
                        <a:ext cx="1656916" cy="112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74" name="Object 6"/>
          <p:cNvGraphicFramePr>
            <a:graphicFrameLocks noChangeAspect="1"/>
          </p:cNvGraphicFramePr>
          <p:nvPr/>
        </p:nvGraphicFramePr>
        <p:xfrm>
          <a:off x="4857752" y="3965779"/>
          <a:ext cx="1714512" cy="1000133"/>
        </p:xfrm>
        <a:graphic>
          <a:graphicData uri="http://schemas.openxmlformats.org/presentationml/2006/ole">
            <mc:AlternateContent xmlns:mc="http://schemas.openxmlformats.org/markup-compatibility/2006">
              <mc:Choice xmlns:v="urn:schemas-microsoft-com:vml" Requires="v">
                <p:oleObj spid="_x0000_s551943" name="CS ChemDraw Drawing" r:id="rId5" imgW="1243111" imgH="676365" progId="">
                  <p:embed/>
                </p:oleObj>
              </mc:Choice>
              <mc:Fallback>
                <p:oleObj name="CS ChemDraw Drawing" r:id="rId5" imgW="1243111" imgH="676365"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7752" y="3965779"/>
                        <a:ext cx="1714512" cy="1000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75" name="Object 7"/>
          <p:cNvGraphicFramePr>
            <a:graphicFrameLocks noChangeAspect="1"/>
          </p:cNvGraphicFramePr>
          <p:nvPr/>
        </p:nvGraphicFramePr>
        <p:xfrm>
          <a:off x="2857488" y="4000504"/>
          <a:ext cx="1679463" cy="1052557"/>
        </p:xfrm>
        <a:graphic>
          <a:graphicData uri="http://schemas.openxmlformats.org/presentationml/2006/ole">
            <mc:AlternateContent xmlns:mc="http://schemas.openxmlformats.org/markup-compatibility/2006">
              <mc:Choice xmlns:v="urn:schemas-microsoft-com:vml" Requires="v">
                <p:oleObj spid="_x0000_s551944" name="CS ChemDraw Drawing" r:id="rId7" imgW="1151789" imgH="722193" progId="">
                  <p:embed/>
                </p:oleObj>
              </mc:Choice>
              <mc:Fallback>
                <p:oleObj name="CS ChemDraw Drawing" r:id="rId7" imgW="1151789" imgH="722193"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7488" y="4000504"/>
                        <a:ext cx="1679463" cy="1052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76" name="Object 8"/>
          <p:cNvGraphicFramePr>
            <a:graphicFrameLocks noChangeAspect="1"/>
          </p:cNvGraphicFramePr>
          <p:nvPr/>
        </p:nvGraphicFramePr>
        <p:xfrm>
          <a:off x="617537" y="4000504"/>
          <a:ext cx="1811323" cy="1052557"/>
        </p:xfrm>
        <a:graphic>
          <a:graphicData uri="http://schemas.openxmlformats.org/presentationml/2006/ole">
            <mc:AlternateContent xmlns:mc="http://schemas.openxmlformats.org/markup-compatibility/2006">
              <mc:Choice xmlns:v="urn:schemas-microsoft-com:vml" Requires="v">
                <p:oleObj spid="_x0000_s551945" name="CS ChemDraw Drawing" r:id="rId9" imgW="1243111" imgH="722193" progId="">
                  <p:embed/>
                </p:oleObj>
              </mc:Choice>
              <mc:Fallback>
                <p:oleObj name="CS ChemDraw Drawing" r:id="rId9" imgW="1243111" imgH="722193"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537" y="4000504"/>
                        <a:ext cx="1811323" cy="1052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 name="شكل بيضاوي 68"/>
          <p:cNvSpPr/>
          <p:nvPr/>
        </p:nvSpPr>
        <p:spPr>
          <a:xfrm>
            <a:off x="285720" y="2357430"/>
            <a:ext cx="4286280" cy="928694"/>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2400" b="1" dirty="0" smtClean="0">
                <a:solidFill>
                  <a:schemeClr val="tx1"/>
                </a:solidFill>
              </a:rPr>
              <a:t>ثانياً: كواشف ألكلة ثنائية المجموعة الوظيفية</a:t>
            </a:r>
            <a:endParaRPr lang="en-US" sz="2400" dirty="0" smtClean="0">
              <a:solidFill>
                <a:schemeClr val="tx1"/>
              </a:solidFill>
            </a:endParaRPr>
          </a:p>
        </p:txBody>
      </p:sp>
      <p:sp>
        <p:nvSpPr>
          <p:cNvPr id="68" name="شكل بيضاوي 67"/>
          <p:cNvSpPr/>
          <p:nvPr/>
        </p:nvSpPr>
        <p:spPr>
          <a:xfrm>
            <a:off x="4786314" y="2346600"/>
            <a:ext cx="3857652" cy="939524"/>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2400" b="1" dirty="0" smtClean="0">
                <a:solidFill>
                  <a:schemeClr val="tx1"/>
                </a:solidFill>
              </a:rPr>
              <a:t>أولا: كواشف ألكلة أحادية المجموعة الوظيفية</a:t>
            </a:r>
            <a:endParaRPr lang="en-US" sz="2400" dirty="0" smtClean="0">
              <a:solidFill>
                <a:schemeClr val="tx1"/>
              </a:solidFill>
            </a:endParaRPr>
          </a:p>
        </p:txBody>
      </p:sp>
      <p:sp>
        <p:nvSpPr>
          <p:cNvPr id="65" name="سهم للأسفل 64"/>
          <p:cNvSpPr/>
          <p:nvPr/>
        </p:nvSpPr>
        <p:spPr>
          <a:xfrm>
            <a:off x="6588224" y="1955086"/>
            <a:ext cx="144016" cy="402344"/>
          </a:xfrm>
          <a:prstGeom prst="downArrow">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SA" sz="2000"/>
          </a:p>
        </p:txBody>
      </p:sp>
      <p:sp>
        <p:nvSpPr>
          <p:cNvPr id="66" name="سهم للأسفل 65"/>
          <p:cNvSpPr/>
          <p:nvPr/>
        </p:nvSpPr>
        <p:spPr>
          <a:xfrm>
            <a:off x="2483768" y="1955086"/>
            <a:ext cx="144016" cy="402344"/>
          </a:xfrm>
          <a:prstGeom prst="downArrow">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SA"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decel="50000" fill="hold">
                                          <p:stCondLst>
                                            <p:cond delay="0"/>
                                          </p:stCondLst>
                                        </p:cTn>
                                        <p:tgtEl>
                                          <p:spTgt spid="6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0"/>
                                        </p:tgtEl>
                                        <p:attrNameLst>
                                          <p:attrName>ppt_w</p:attrName>
                                        </p:attrNameLst>
                                      </p:cBhvr>
                                      <p:tavLst>
                                        <p:tav tm="0">
                                          <p:val>
                                            <p:strVal val="#ppt_w*.05"/>
                                          </p:val>
                                        </p:tav>
                                        <p:tav tm="100000">
                                          <p:val>
                                            <p:strVal val="#ppt_w"/>
                                          </p:val>
                                        </p:tav>
                                      </p:tavLst>
                                    </p:anim>
                                    <p:anim calcmode="lin" valueType="num">
                                      <p:cBhvr>
                                        <p:cTn id="10" dur="1000" fill="hold"/>
                                        <p:tgtEl>
                                          <p:spTgt spid="6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0"/>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07"/>
                                        </p:tgtEl>
                                        <p:attrNameLst>
                                          <p:attrName>style.visibility</p:attrName>
                                        </p:attrNameLst>
                                      </p:cBhvr>
                                      <p:to>
                                        <p:strVal val="visible"/>
                                      </p:to>
                                    </p:set>
                                    <p:animEffect transition="in" filter="wipe(up)">
                                      <p:cBhvr>
                                        <p:cTn id="18" dur="1000"/>
                                        <p:tgtEl>
                                          <p:spTgt spid="107"/>
                                        </p:tgtEl>
                                      </p:cBhvr>
                                    </p:animEffect>
                                  </p:childTnLst>
                                </p:cTn>
                              </p:par>
                            </p:childTnLst>
                          </p:cTn>
                        </p:par>
                        <p:par>
                          <p:cTn id="19" fill="hold">
                            <p:stCondLst>
                              <p:cond delay="2000"/>
                            </p:stCondLst>
                            <p:childTnLst>
                              <p:par>
                                <p:cTn id="20" presetID="16" presetClass="entr" presetSubtype="37" fill="hold" grpId="0" nodeType="after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barn(outVertical)">
                                      <p:cBhvr>
                                        <p:cTn id="22" dur="1000"/>
                                        <p:tgtEl>
                                          <p:spTgt spid="64"/>
                                        </p:tgtEl>
                                      </p:cBhvr>
                                    </p:animEffect>
                                  </p:childTnLst>
                                </p:cTn>
                              </p:par>
                            </p:childTnLst>
                          </p:cTn>
                        </p:par>
                        <p:par>
                          <p:cTn id="23" fill="hold">
                            <p:stCondLst>
                              <p:cond delay="3000"/>
                            </p:stCondLst>
                            <p:childTnLst>
                              <p:par>
                                <p:cTn id="24" presetID="22" presetClass="entr" presetSubtype="1" fill="hold" grpId="0"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up)">
                                      <p:cBhvr>
                                        <p:cTn id="26" dur="1000"/>
                                        <p:tgtEl>
                                          <p:spTgt spid="65"/>
                                        </p:tgtEl>
                                      </p:cBhvr>
                                    </p:animEffect>
                                  </p:childTnLst>
                                </p:cTn>
                              </p:par>
                            </p:childTnLst>
                          </p:cTn>
                        </p:par>
                        <p:par>
                          <p:cTn id="27" fill="hold">
                            <p:stCondLst>
                              <p:cond delay="4000"/>
                            </p:stCondLst>
                            <p:childTnLst>
                              <p:par>
                                <p:cTn id="28" presetID="2" presetClass="entr" presetSubtype="2" fill="hold" grpId="0" nodeType="afterEffect">
                                  <p:stCondLst>
                                    <p:cond delay="0"/>
                                  </p:stCondLst>
                                  <p:childTnLst>
                                    <p:set>
                                      <p:cBhvr>
                                        <p:cTn id="29" dur="1" fill="hold">
                                          <p:stCondLst>
                                            <p:cond delay="0"/>
                                          </p:stCondLst>
                                        </p:cTn>
                                        <p:tgtEl>
                                          <p:spTgt spid="68"/>
                                        </p:tgtEl>
                                        <p:attrNameLst>
                                          <p:attrName>style.visibility</p:attrName>
                                        </p:attrNameLst>
                                      </p:cBhvr>
                                      <p:to>
                                        <p:strVal val="visible"/>
                                      </p:to>
                                    </p:set>
                                    <p:anim calcmode="lin" valueType="num">
                                      <p:cBhvr additive="base">
                                        <p:cTn id="30" dur="1000" fill="hold"/>
                                        <p:tgtEl>
                                          <p:spTgt spid="68"/>
                                        </p:tgtEl>
                                        <p:attrNameLst>
                                          <p:attrName>ppt_x</p:attrName>
                                        </p:attrNameLst>
                                      </p:cBhvr>
                                      <p:tavLst>
                                        <p:tav tm="0">
                                          <p:val>
                                            <p:strVal val="1+#ppt_w/2"/>
                                          </p:val>
                                        </p:tav>
                                        <p:tav tm="100000">
                                          <p:val>
                                            <p:strVal val="#ppt_x"/>
                                          </p:val>
                                        </p:tav>
                                      </p:tavLst>
                                    </p:anim>
                                    <p:anim calcmode="lin" valueType="num">
                                      <p:cBhvr additive="base">
                                        <p:cTn id="31" dur="1000" fill="hold"/>
                                        <p:tgtEl>
                                          <p:spTgt spid="68"/>
                                        </p:tgtEl>
                                        <p:attrNameLst>
                                          <p:attrName>ppt_y</p:attrName>
                                        </p:attrNameLst>
                                      </p:cBhvr>
                                      <p:tavLst>
                                        <p:tav tm="0">
                                          <p:val>
                                            <p:strVal val="#ppt_y"/>
                                          </p:val>
                                        </p:tav>
                                        <p:tav tm="100000">
                                          <p:val>
                                            <p:strVal val="#ppt_y"/>
                                          </p:val>
                                        </p:tav>
                                      </p:tavLst>
                                    </p:anim>
                                  </p:childTnLst>
                                </p:cTn>
                              </p:par>
                            </p:childTnLst>
                          </p:cTn>
                        </p:par>
                        <p:par>
                          <p:cTn id="32" fill="hold">
                            <p:stCondLst>
                              <p:cond delay="5000"/>
                            </p:stCondLst>
                            <p:childTnLst>
                              <p:par>
                                <p:cTn id="33" presetID="22" presetClass="entr" presetSubtype="1"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up)">
                                      <p:cBhvr>
                                        <p:cTn id="35" dur="1000"/>
                                        <p:tgtEl>
                                          <p:spTgt spid="66"/>
                                        </p:tgtEl>
                                      </p:cBhvr>
                                    </p:animEffect>
                                  </p:childTnLst>
                                </p:cTn>
                              </p:par>
                            </p:childTnLst>
                          </p:cTn>
                        </p:par>
                        <p:par>
                          <p:cTn id="36" fill="hold">
                            <p:stCondLst>
                              <p:cond delay="6000"/>
                            </p:stCondLst>
                            <p:childTnLst>
                              <p:par>
                                <p:cTn id="37" presetID="2" presetClass="entr" presetSubtype="8" fill="hold" grpId="0" nodeType="afterEffect">
                                  <p:stCondLst>
                                    <p:cond delay="0"/>
                                  </p:stCondLst>
                                  <p:childTnLst>
                                    <p:set>
                                      <p:cBhvr>
                                        <p:cTn id="38" dur="1" fill="hold">
                                          <p:stCondLst>
                                            <p:cond delay="0"/>
                                          </p:stCondLst>
                                        </p:cTn>
                                        <p:tgtEl>
                                          <p:spTgt spid="69"/>
                                        </p:tgtEl>
                                        <p:attrNameLst>
                                          <p:attrName>style.visibility</p:attrName>
                                        </p:attrNameLst>
                                      </p:cBhvr>
                                      <p:to>
                                        <p:strVal val="visible"/>
                                      </p:to>
                                    </p:set>
                                    <p:anim calcmode="lin" valueType="num">
                                      <p:cBhvr additive="base">
                                        <p:cTn id="39" dur="1000" fill="hold"/>
                                        <p:tgtEl>
                                          <p:spTgt spid="69"/>
                                        </p:tgtEl>
                                        <p:attrNameLst>
                                          <p:attrName>ppt_x</p:attrName>
                                        </p:attrNameLst>
                                      </p:cBhvr>
                                      <p:tavLst>
                                        <p:tav tm="0">
                                          <p:val>
                                            <p:strVal val="0-#ppt_w/2"/>
                                          </p:val>
                                        </p:tav>
                                        <p:tav tm="100000">
                                          <p:val>
                                            <p:strVal val="#ppt_x"/>
                                          </p:val>
                                        </p:tav>
                                      </p:tavLst>
                                    </p:anim>
                                    <p:anim calcmode="lin" valueType="num">
                                      <p:cBhvr additive="base">
                                        <p:cTn id="40" dur="1000" fill="hold"/>
                                        <p:tgtEl>
                                          <p:spTgt spid="69"/>
                                        </p:tgtEl>
                                        <p:attrNameLst>
                                          <p:attrName>ppt_y</p:attrName>
                                        </p:attrNameLst>
                                      </p:cBhvr>
                                      <p:tavLst>
                                        <p:tav tm="0">
                                          <p:val>
                                            <p:strVal val="#ppt_y"/>
                                          </p:val>
                                        </p:tav>
                                        <p:tav tm="100000">
                                          <p:val>
                                            <p:strVal val="#ppt_y"/>
                                          </p:val>
                                        </p:tav>
                                      </p:tavLst>
                                    </p:anim>
                                  </p:childTnLst>
                                </p:cTn>
                              </p:par>
                            </p:childTnLst>
                          </p:cTn>
                        </p:par>
                        <p:par>
                          <p:cTn id="41" fill="hold">
                            <p:stCondLst>
                              <p:cond delay="7000"/>
                            </p:stCondLst>
                            <p:childTnLst>
                              <p:par>
                                <p:cTn id="42" presetID="18" presetClass="entr" presetSubtype="6" fill="hold" grpId="0"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strips(downRight)">
                                      <p:cBhvr>
                                        <p:cTn id="44" dur="1000"/>
                                        <p:tgtEl>
                                          <p:spTgt spid="74"/>
                                        </p:tgtEl>
                                      </p:cBhvr>
                                    </p:animEffect>
                                  </p:childTnLst>
                                </p:cTn>
                              </p:par>
                            </p:childTnLst>
                          </p:cTn>
                        </p:par>
                        <p:par>
                          <p:cTn id="45" fill="hold">
                            <p:stCondLst>
                              <p:cond delay="8000"/>
                            </p:stCondLst>
                            <p:childTnLst>
                              <p:par>
                                <p:cTn id="46" presetID="3" presetClass="entr" presetSubtype="10" fill="hold" grpId="0" nodeType="after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blinds(horizontal)">
                                      <p:cBhvr>
                                        <p:cTn id="48" dur="1000"/>
                                        <p:tgtEl>
                                          <p:spTgt spid="82"/>
                                        </p:tgtEl>
                                      </p:cBhvr>
                                    </p:animEffect>
                                  </p:childTnLst>
                                </p:cTn>
                              </p:par>
                              <p:par>
                                <p:cTn id="49" presetID="3" presetClass="entr" presetSubtype="10" fill="hold" nodeType="withEffect">
                                  <p:stCondLst>
                                    <p:cond delay="0"/>
                                  </p:stCondLst>
                                  <p:childTnLst>
                                    <p:set>
                                      <p:cBhvr>
                                        <p:cTn id="50" dur="1" fill="hold">
                                          <p:stCondLst>
                                            <p:cond delay="0"/>
                                          </p:stCondLst>
                                        </p:cTn>
                                        <p:tgtEl>
                                          <p:spTgt spid="83972"/>
                                        </p:tgtEl>
                                        <p:attrNameLst>
                                          <p:attrName>style.visibility</p:attrName>
                                        </p:attrNameLst>
                                      </p:cBhvr>
                                      <p:to>
                                        <p:strVal val="visible"/>
                                      </p:to>
                                    </p:set>
                                    <p:animEffect transition="in" filter="blinds(horizontal)">
                                      <p:cBhvr>
                                        <p:cTn id="51" dur="1000"/>
                                        <p:tgtEl>
                                          <p:spTgt spid="83972"/>
                                        </p:tgtEl>
                                      </p:cBhvr>
                                    </p:animEffect>
                                  </p:childTnLst>
                                </p:cTn>
                              </p:par>
                            </p:childTnLst>
                          </p:cTn>
                        </p:par>
                        <p:par>
                          <p:cTn id="52" fill="hold">
                            <p:stCondLst>
                              <p:cond delay="9000"/>
                            </p:stCondLst>
                            <p:childTnLst>
                              <p:par>
                                <p:cTn id="53" presetID="18" presetClass="entr" presetSubtype="12" fill="hold" grpId="0" nodeType="afterEffect">
                                  <p:stCondLst>
                                    <p:cond delay="0"/>
                                  </p:stCondLst>
                                  <p:childTnLst>
                                    <p:set>
                                      <p:cBhvr>
                                        <p:cTn id="54" dur="1" fill="hold">
                                          <p:stCondLst>
                                            <p:cond delay="0"/>
                                          </p:stCondLst>
                                        </p:cTn>
                                        <p:tgtEl>
                                          <p:spTgt spid="78"/>
                                        </p:tgtEl>
                                        <p:attrNameLst>
                                          <p:attrName>style.visibility</p:attrName>
                                        </p:attrNameLst>
                                      </p:cBhvr>
                                      <p:to>
                                        <p:strVal val="visible"/>
                                      </p:to>
                                    </p:set>
                                    <p:animEffect transition="in" filter="strips(downLeft)">
                                      <p:cBhvr>
                                        <p:cTn id="55" dur="1000"/>
                                        <p:tgtEl>
                                          <p:spTgt spid="78"/>
                                        </p:tgtEl>
                                      </p:cBhvr>
                                    </p:animEffect>
                                  </p:childTnLst>
                                </p:cTn>
                              </p:par>
                            </p:childTnLst>
                          </p:cTn>
                        </p:par>
                        <p:par>
                          <p:cTn id="56" fill="hold">
                            <p:stCondLst>
                              <p:cond delay="10000"/>
                            </p:stCondLst>
                            <p:childTnLst>
                              <p:par>
                                <p:cTn id="57" presetID="3" presetClass="entr" presetSubtype="10" fill="hold" grpId="0" nodeType="afterEffect">
                                  <p:stCondLst>
                                    <p:cond delay="0"/>
                                  </p:stCondLst>
                                  <p:childTnLst>
                                    <p:set>
                                      <p:cBhvr>
                                        <p:cTn id="58" dur="1" fill="hold">
                                          <p:stCondLst>
                                            <p:cond delay="0"/>
                                          </p:stCondLst>
                                        </p:cTn>
                                        <p:tgtEl>
                                          <p:spTgt spid="86"/>
                                        </p:tgtEl>
                                        <p:attrNameLst>
                                          <p:attrName>style.visibility</p:attrName>
                                        </p:attrNameLst>
                                      </p:cBhvr>
                                      <p:to>
                                        <p:strVal val="visible"/>
                                      </p:to>
                                    </p:set>
                                    <p:animEffect transition="in" filter="blinds(horizontal)">
                                      <p:cBhvr>
                                        <p:cTn id="59" dur="1000"/>
                                        <p:tgtEl>
                                          <p:spTgt spid="86"/>
                                        </p:tgtEl>
                                      </p:cBhvr>
                                    </p:animEffect>
                                  </p:childTnLst>
                                </p:cTn>
                              </p:par>
                              <p:par>
                                <p:cTn id="60" presetID="3" presetClass="entr" presetSubtype="10" fill="hold" nodeType="withEffect">
                                  <p:stCondLst>
                                    <p:cond delay="0"/>
                                  </p:stCondLst>
                                  <p:childTnLst>
                                    <p:set>
                                      <p:cBhvr>
                                        <p:cTn id="61" dur="1" fill="hold">
                                          <p:stCondLst>
                                            <p:cond delay="0"/>
                                          </p:stCondLst>
                                        </p:cTn>
                                        <p:tgtEl>
                                          <p:spTgt spid="83974"/>
                                        </p:tgtEl>
                                        <p:attrNameLst>
                                          <p:attrName>style.visibility</p:attrName>
                                        </p:attrNameLst>
                                      </p:cBhvr>
                                      <p:to>
                                        <p:strVal val="visible"/>
                                      </p:to>
                                    </p:set>
                                    <p:animEffect transition="in" filter="blinds(horizontal)">
                                      <p:cBhvr>
                                        <p:cTn id="62" dur="1000"/>
                                        <p:tgtEl>
                                          <p:spTgt spid="83974"/>
                                        </p:tgtEl>
                                      </p:cBhvr>
                                    </p:animEffect>
                                  </p:childTnLst>
                                </p:cTn>
                              </p:par>
                            </p:childTnLst>
                          </p:cTn>
                        </p:par>
                        <p:par>
                          <p:cTn id="63" fill="hold">
                            <p:stCondLst>
                              <p:cond delay="110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1000"/>
                                        <p:tgtEl>
                                          <p:spTgt spid="91"/>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92"/>
                                        </p:tgtEl>
                                        <p:attrNameLst>
                                          <p:attrName>style.visibility</p:attrName>
                                        </p:attrNameLst>
                                      </p:cBhvr>
                                      <p:to>
                                        <p:strVal val="visible"/>
                                      </p:to>
                                    </p:set>
                                    <p:animEffect transition="in" filter="wipe(up)">
                                      <p:cBhvr>
                                        <p:cTn id="69" dur="1000"/>
                                        <p:tgtEl>
                                          <p:spTgt spid="92"/>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Effect transition="in" filter="wipe(up)">
                                      <p:cBhvr>
                                        <p:cTn id="72" dur="1000"/>
                                        <p:tgtEl>
                                          <p:spTgt spid="95"/>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1000"/>
                                        <p:tgtEl>
                                          <p:spTgt spid="96"/>
                                        </p:tgtEl>
                                      </p:cBhvr>
                                    </p:animEffect>
                                  </p:childTnLst>
                                </p:cTn>
                              </p:par>
                            </p:childTnLst>
                          </p:cTn>
                        </p:par>
                        <p:par>
                          <p:cTn id="76" fill="hold">
                            <p:stCondLst>
                              <p:cond delay="12000"/>
                            </p:stCondLst>
                            <p:childTnLst>
                              <p:par>
                                <p:cTn id="77" presetID="6" presetClass="entr" presetSubtype="32" fill="hold" grpId="0" nodeType="afterEffect">
                                  <p:stCondLst>
                                    <p:cond delay="0"/>
                                  </p:stCondLst>
                                  <p:childTnLst>
                                    <p:set>
                                      <p:cBhvr>
                                        <p:cTn id="78" dur="1" fill="hold">
                                          <p:stCondLst>
                                            <p:cond delay="0"/>
                                          </p:stCondLst>
                                        </p:cTn>
                                        <p:tgtEl>
                                          <p:spTgt spid="93"/>
                                        </p:tgtEl>
                                        <p:attrNameLst>
                                          <p:attrName>style.visibility</p:attrName>
                                        </p:attrNameLst>
                                      </p:cBhvr>
                                      <p:to>
                                        <p:strVal val="visible"/>
                                      </p:to>
                                    </p:set>
                                    <p:animEffect transition="in" filter="circle(out)">
                                      <p:cBhvr>
                                        <p:cTn id="79" dur="1000"/>
                                        <p:tgtEl>
                                          <p:spTgt spid="93"/>
                                        </p:tgtEl>
                                      </p:cBhvr>
                                    </p:animEffect>
                                  </p:childTnLst>
                                </p:cTn>
                              </p:par>
                              <p:par>
                                <p:cTn id="80" presetID="6" presetClass="entr" presetSubtype="32" fill="hold" grpId="0" nodeType="withEffect">
                                  <p:stCondLst>
                                    <p:cond delay="0"/>
                                  </p:stCondLst>
                                  <p:childTnLst>
                                    <p:set>
                                      <p:cBhvr>
                                        <p:cTn id="81" dur="1" fill="hold">
                                          <p:stCondLst>
                                            <p:cond delay="0"/>
                                          </p:stCondLst>
                                        </p:cTn>
                                        <p:tgtEl>
                                          <p:spTgt spid="94"/>
                                        </p:tgtEl>
                                        <p:attrNameLst>
                                          <p:attrName>style.visibility</p:attrName>
                                        </p:attrNameLst>
                                      </p:cBhvr>
                                      <p:to>
                                        <p:strVal val="visible"/>
                                      </p:to>
                                    </p:set>
                                    <p:animEffect transition="in" filter="circle(out)">
                                      <p:cBhvr>
                                        <p:cTn id="82" dur="1000"/>
                                        <p:tgtEl>
                                          <p:spTgt spid="94"/>
                                        </p:tgtEl>
                                      </p:cBhvr>
                                    </p:animEffect>
                                  </p:childTnLst>
                                </p:cTn>
                              </p:par>
                              <p:par>
                                <p:cTn id="83" presetID="6" presetClass="entr" presetSubtype="32" fill="hold" grpId="0" nodeType="withEffect">
                                  <p:stCondLst>
                                    <p:cond delay="0"/>
                                  </p:stCondLst>
                                  <p:childTnLst>
                                    <p:set>
                                      <p:cBhvr>
                                        <p:cTn id="84" dur="1" fill="hold">
                                          <p:stCondLst>
                                            <p:cond delay="0"/>
                                          </p:stCondLst>
                                        </p:cTn>
                                        <p:tgtEl>
                                          <p:spTgt spid="97"/>
                                        </p:tgtEl>
                                        <p:attrNameLst>
                                          <p:attrName>style.visibility</p:attrName>
                                        </p:attrNameLst>
                                      </p:cBhvr>
                                      <p:to>
                                        <p:strVal val="visible"/>
                                      </p:to>
                                    </p:set>
                                    <p:animEffect transition="in" filter="circle(out)">
                                      <p:cBhvr>
                                        <p:cTn id="85" dur="1000"/>
                                        <p:tgtEl>
                                          <p:spTgt spid="97"/>
                                        </p:tgtEl>
                                      </p:cBhvr>
                                    </p:animEffect>
                                  </p:childTnLst>
                                </p:cTn>
                              </p:par>
                              <p:par>
                                <p:cTn id="86" presetID="6" presetClass="entr" presetSubtype="32" fill="hold" grpId="0" nodeType="withEffect">
                                  <p:stCondLst>
                                    <p:cond delay="0"/>
                                  </p:stCondLst>
                                  <p:childTnLst>
                                    <p:set>
                                      <p:cBhvr>
                                        <p:cTn id="87" dur="1" fill="hold">
                                          <p:stCondLst>
                                            <p:cond delay="0"/>
                                          </p:stCondLst>
                                        </p:cTn>
                                        <p:tgtEl>
                                          <p:spTgt spid="98"/>
                                        </p:tgtEl>
                                        <p:attrNameLst>
                                          <p:attrName>style.visibility</p:attrName>
                                        </p:attrNameLst>
                                      </p:cBhvr>
                                      <p:to>
                                        <p:strVal val="visible"/>
                                      </p:to>
                                    </p:set>
                                    <p:animEffect transition="in" filter="circle(out)">
                                      <p:cBhvr>
                                        <p:cTn id="88" dur="1000"/>
                                        <p:tgtEl>
                                          <p:spTgt spid="98"/>
                                        </p:tgtEl>
                                      </p:cBhvr>
                                    </p:animEffect>
                                  </p:childTnLst>
                                </p:cTn>
                              </p:par>
                            </p:childTnLst>
                          </p:cTn>
                        </p:par>
                        <p:par>
                          <p:cTn id="89" fill="hold">
                            <p:stCondLst>
                              <p:cond delay="13000"/>
                            </p:stCondLst>
                            <p:childTnLst>
                              <p:par>
                                <p:cTn id="90" presetID="18" presetClass="entr" presetSubtype="6" fill="hold" grpId="0" nodeType="afterEffect">
                                  <p:stCondLst>
                                    <p:cond delay="0"/>
                                  </p:stCondLst>
                                  <p:childTnLst>
                                    <p:set>
                                      <p:cBhvr>
                                        <p:cTn id="91" dur="1" fill="hold">
                                          <p:stCondLst>
                                            <p:cond delay="0"/>
                                          </p:stCondLst>
                                        </p:cTn>
                                        <p:tgtEl>
                                          <p:spTgt spid="87"/>
                                        </p:tgtEl>
                                        <p:attrNameLst>
                                          <p:attrName>style.visibility</p:attrName>
                                        </p:attrNameLst>
                                      </p:cBhvr>
                                      <p:to>
                                        <p:strVal val="visible"/>
                                      </p:to>
                                    </p:set>
                                    <p:animEffect transition="in" filter="strips(downRight)">
                                      <p:cBhvr>
                                        <p:cTn id="92" dur="1000"/>
                                        <p:tgtEl>
                                          <p:spTgt spid="87"/>
                                        </p:tgtEl>
                                      </p:cBhvr>
                                    </p:animEffect>
                                  </p:childTnLst>
                                </p:cTn>
                              </p:par>
                            </p:childTnLst>
                          </p:cTn>
                        </p:par>
                        <p:par>
                          <p:cTn id="93" fill="hold">
                            <p:stCondLst>
                              <p:cond delay="14000"/>
                            </p:stCondLst>
                            <p:childTnLst>
                              <p:par>
                                <p:cTn id="94" presetID="3" presetClass="entr" presetSubtype="10" fill="hold" grpId="0" nodeType="afterEffect">
                                  <p:stCondLst>
                                    <p:cond delay="0"/>
                                  </p:stCondLst>
                                  <p:childTnLst>
                                    <p:set>
                                      <p:cBhvr>
                                        <p:cTn id="95" dur="1" fill="hold">
                                          <p:stCondLst>
                                            <p:cond delay="0"/>
                                          </p:stCondLst>
                                        </p:cTn>
                                        <p:tgtEl>
                                          <p:spTgt spid="89"/>
                                        </p:tgtEl>
                                        <p:attrNameLst>
                                          <p:attrName>style.visibility</p:attrName>
                                        </p:attrNameLst>
                                      </p:cBhvr>
                                      <p:to>
                                        <p:strVal val="visible"/>
                                      </p:to>
                                    </p:set>
                                    <p:animEffect transition="in" filter="blinds(horizontal)">
                                      <p:cBhvr>
                                        <p:cTn id="96" dur="1000"/>
                                        <p:tgtEl>
                                          <p:spTgt spid="89"/>
                                        </p:tgtEl>
                                      </p:cBhvr>
                                    </p:animEffect>
                                  </p:childTnLst>
                                </p:cTn>
                              </p:par>
                              <p:par>
                                <p:cTn id="97" presetID="3" presetClass="entr" presetSubtype="10" fill="hold" nodeType="withEffect">
                                  <p:stCondLst>
                                    <p:cond delay="0"/>
                                  </p:stCondLst>
                                  <p:childTnLst>
                                    <p:set>
                                      <p:cBhvr>
                                        <p:cTn id="98" dur="1" fill="hold">
                                          <p:stCondLst>
                                            <p:cond delay="0"/>
                                          </p:stCondLst>
                                        </p:cTn>
                                        <p:tgtEl>
                                          <p:spTgt spid="83975"/>
                                        </p:tgtEl>
                                        <p:attrNameLst>
                                          <p:attrName>style.visibility</p:attrName>
                                        </p:attrNameLst>
                                      </p:cBhvr>
                                      <p:to>
                                        <p:strVal val="visible"/>
                                      </p:to>
                                    </p:set>
                                    <p:animEffect transition="in" filter="blinds(horizontal)">
                                      <p:cBhvr>
                                        <p:cTn id="99" dur="1000"/>
                                        <p:tgtEl>
                                          <p:spTgt spid="83975"/>
                                        </p:tgtEl>
                                      </p:cBhvr>
                                    </p:animEffect>
                                  </p:childTnLst>
                                </p:cTn>
                              </p:par>
                            </p:childTnLst>
                          </p:cTn>
                        </p:par>
                        <p:par>
                          <p:cTn id="100" fill="hold">
                            <p:stCondLst>
                              <p:cond delay="15000"/>
                            </p:stCondLst>
                            <p:childTnLst>
                              <p:par>
                                <p:cTn id="101" presetID="18" presetClass="entr" presetSubtype="12" fill="hold" grpId="0" nodeType="afterEffect">
                                  <p:stCondLst>
                                    <p:cond delay="0"/>
                                  </p:stCondLst>
                                  <p:childTnLst>
                                    <p:set>
                                      <p:cBhvr>
                                        <p:cTn id="102" dur="1" fill="hold">
                                          <p:stCondLst>
                                            <p:cond delay="0"/>
                                          </p:stCondLst>
                                        </p:cTn>
                                        <p:tgtEl>
                                          <p:spTgt spid="88"/>
                                        </p:tgtEl>
                                        <p:attrNameLst>
                                          <p:attrName>style.visibility</p:attrName>
                                        </p:attrNameLst>
                                      </p:cBhvr>
                                      <p:to>
                                        <p:strVal val="visible"/>
                                      </p:to>
                                    </p:set>
                                    <p:animEffect transition="in" filter="strips(downLeft)">
                                      <p:cBhvr>
                                        <p:cTn id="103" dur="1000"/>
                                        <p:tgtEl>
                                          <p:spTgt spid="88"/>
                                        </p:tgtEl>
                                      </p:cBhvr>
                                    </p:animEffect>
                                  </p:childTnLst>
                                </p:cTn>
                              </p:par>
                            </p:childTnLst>
                          </p:cTn>
                        </p:par>
                        <p:par>
                          <p:cTn id="104" fill="hold">
                            <p:stCondLst>
                              <p:cond delay="16000"/>
                            </p:stCondLst>
                            <p:childTnLst>
                              <p:par>
                                <p:cTn id="105" presetID="3" presetClass="entr" presetSubtype="10" fill="hold" grpId="0" nodeType="afterEffect">
                                  <p:stCondLst>
                                    <p:cond delay="0"/>
                                  </p:stCondLst>
                                  <p:childTnLst>
                                    <p:set>
                                      <p:cBhvr>
                                        <p:cTn id="106" dur="1" fill="hold">
                                          <p:stCondLst>
                                            <p:cond delay="0"/>
                                          </p:stCondLst>
                                        </p:cTn>
                                        <p:tgtEl>
                                          <p:spTgt spid="90"/>
                                        </p:tgtEl>
                                        <p:attrNameLst>
                                          <p:attrName>style.visibility</p:attrName>
                                        </p:attrNameLst>
                                      </p:cBhvr>
                                      <p:to>
                                        <p:strVal val="visible"/>
                                      </p:to>
                                    </p:set>
                                    <p:animEffect transition="in" filter="blinds(horizontal)">
                                      <p:cBhvr>
                                        <p:cTn id="107" dur="1000"/>
                                        <p:tgtEl>
                                          <p:spTgt spid="90"/>
                                        </p:tgtEl>
                                      </p:cBhvr>
                                    </p:animEffect>
                                  </p:childTnLst>
                                </p:cTn>
                              </p:par>
                              <p:par>
                                <p:cTn id="108" presetID="3" presetClass="entr" presetSubtype="10" fill="hold" nodeType="withEffect">
                                  <p:stCondLst>
                                    <p:cond delay="0"/>
                                  </p:stCondLst>
                                  <p:childTnLst>
                                    <p:set>
                                      <p:cBhvr>
                                        <p:cTn id="109" dur="1" fill="hold">
                                          <p:stCondLst>
                                            <p:cond delay="0"/>
                                          </p:stCondLst>
                                        </p:cTn>
                                        <p:tgtEl>
                                          <p:spTgt spid="83976"/>
                                        </p:tgtEl>
                                        <p:attrNameLst>
                                          <p:attrName>style.visibility</p:attrName>
                                        </p:attrNameLst>
                                      </p:cBhvr>
                                      <p:to>
                                        <p:strVal val="visible"/>
                                      </p:to>
                                    </p:set>
                                    <p:animEffect transition="in" filter="blinds(horizontal)">
                                      <p:cBhvr>
                                        <p:cTn id="110" dur="1000"/>
                                        <p:tgtEl>
                                          <p:spTgt spid="83976"/>
                                        </p:tgtEl>
                                      </p:cBhvr>
                                    </p:animEffect>
                                  </p:childTnLst>
                                </p:cTn>
                              </p:par>
                            </p:childTnLst>
                          </p:cTn>
                        </p:par>
                        <p:par>
                          <p:cTn id="111" fill="hold">
                            <p:stCondLst>
                              <p:cond delay="17000"/>
                            </p:stCondLst>
                            <p:childTnLst>
                              <p:par>
                                <p:cTn id="112" presetID="22" presetClass="entr" presetSubtype="1" fill="hold" grpId="0" nodeType="afterEffect">
                                  <p:stCondLst>
                                    <p:cond delay="0"/>
                                  </p:stCondLst>
                                  <p:childTnLst>
                                    <p:set>
                                      <p:cBhvr>
                                        <p:cTn id="113" dur="1" fill="hold">
                                          <p:stCondLst>
                                            <p:cond delay="0"/>
                                          </p:stCondLst>
                                        </p:cTn>
                                        <p:tgtEl>
                                          <p:spTgt spid="99"/>
                                        </p:tgtEl>
                                        <p:attrNameLst>
                                          <p:attrName>style.visibility</p:attrName>
                                        </p:attrNameLst>
                                      </p:cBhvr>
                                      <p:to>
                                        <p:strVal val="visible"/>
                                      </p:to>
                                    </p:set>
                                    <p:animEffect transition="in" filter="wipe(up)">
                                      <p:cBhvr>
                                        <p:cTn id="114" dur="1000"/>
                                        <p:tgtEl>
                                          <p:spTgt spid="99"/>
                                        </p:tgtEl>
                                      </p:cBhvr>
                                    </p:animEffect>
                                  </p:childTnLst>
                                </p:cTn>
                              </p:par>
                              <p:par>
                                <p:cTn id="115" presetID="22" presetClass="entr" presetSubtype="1" fill="hold" grpId="0" nodeType="withEffect">
                                  <p:stCondLst>
                                    <p:cond delay="0"/>
                                  </p:stCondLst>
                                  <p:childTnLst>
                                    <p:set>
                                      <p:cBhvr>
                                        <p:cTn id="116" dur="1" fill="hold">
                                          <p:stCondLst>
                                            <p:cond delay="0"/>
                                          </p:stCondLst>
                                        </p:cTn>
                                        <p:tgtEl>
                                          <p:spTgt spid="100"/>
                                        </p:tgtEl>
                                        <p:attrNameLst>
                                          <p:attrName>style.visibility</p:attrName>
                                        </p:attrNameLst>
                                      </p:cBhvr>
                                      <p:to>
                                        <p:strVal val="visible"/>
                                      </p:to>
                                    </p:set>
                                    <p:animEffect transition="in" filter="wipe(up)">
                                      <p:cBhvr>
                                        <p:cTn id="117" dur="1000"/>
                                        <p:tgtEl>
                                          <p:spTgt spid="100"/>
                                        </p:tgtEl>
                                      </p:cBhvr>
                                    </p:animEffect>
                                  </p:childTnLst>
                                </p:cTn>
                              </p:par>
                              <p:par>
                                <p:cTn id="118" presetID="22" presetClass="entr" presetSubtype="1" fill="hold" grpId="0" nodeType="withEffect">
                                  <p:stCondLst>
                                    <p:cond delay="0"/>
                                  </p:stCondLst>
                                  <p:childTnLst>
                                    <p:set>
                                      <p:cBhvr>
                                        <p:cTn id="119" dur="1" fill="hold">
                                          <p:stCondLst>
                                            <p:cond delay="0"/>
                                          </p:stCondLst>
                                        </p:cTn>
                                        <p:tgtEl>
                                          <p:spTgt spid="103"/>
                                        </p:tgtEl>
                                        <p:attrNameLst>
                                          <p:attrName>style.visibility</p:attrName>
                                        </p:attrNameLst>
                                      </p:cBhvr>
                                      <p:to>
                                        <p:strVal val="visible"/>
                                      </p:to>
                                    </p:set>
                                    <p:animEffect transition="in" filter="wipe(up)">
                                      <p:cBhvr>
                                        <p:cTn id="120" dur="1000"/>
                                        <p:tgtEl>
                                          <p:spTgt spid="103"/>
                                        </p:tgtEl>
                                      </p:cBhvr>
                                    </p:animEffect>
                                  </p:childTnLst>
                                </p:cTn>
                              </p:par>
                              <p:par>
                                <p:cTn id="121" presetID="22" presetClass="entr" presetSubtype="1" fill="hold" grpId="0" nodeType="withEffect">
                                  <p:stCondLst>
                                    <p:cond delay="0"/>
                                  </p:stCondLst>
                                  <p:childTnLst>
                                    <p:set>
                                      <p:cBhvr>
                                        <p:cTn id="122" dur="1" fill="hold">
                                          <p:stCondLst>
                                            <p:cond delay="0"/>
                                          </p:stCondLst>
                                        </p:cTn>
                                        <p:tgtEl>
                                          <p:spTgt spid="104"/>
                                        </p:tgtEl>
                                        <p:attrNameLst>
                                          <p:attrName>style.visibility</p:attrName>
                                        </p:attrNameLst>
                                      </p:cBhvr>
                                      <p:to>
                                        <p:strVal val="visible"/>
                                      </p:to>
                                    </p:set>
                                    <p:animEffect transition="in" filter="wipe(up)">
                                      <p:cBhvr>
                                        <p:cTn id="123" dur="1000"/>
                                        <p:tgtEl>
                                          <p:spTgt spid="104"/>
                                        </p:tgtEl>
                                      </p:cBhvr>
                                    </p:animEffect>
                                  </p:childTnLst>
                                </p:cTn>
                              </p:par>
                            </p:childTnLst>
                          </p:cTn>
                        </p:par>
                        <p:par>
                          <p:cTn id="124" fill="hold">
                            <p:stCondLst>
                              <p:cond delay="18000"/>
                            </p:stCondLst>
                            <p:childTnLst>
                              <p:par>
                                <p:cTn id="125" presetID="6" presetClass="entr" presetSubtype="32"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circle(out)">
                                      <p:cBhvr>
                                        <p:cTn id="127" dur="1000"/>
                                        <p:tgtEl>
                                          <p:spTgt spid="101"/>
                                        </p:tgtEl>
                                      </p:cBhvr>
                                    </p:animEffect>
                                  </p:childTnLst>
                                </p:cTn>
                              </p:par>
                              <p:par>
                                <p:cTn id="128" presetID="6" presetClass="entr" presetSubtype="32" fill="hold" grpId="0" nodeType="withEffect">
                                  <p:stCondLst>
                                    <p:cond delay="0"/>
                                  </p:stCondLst>
                                  <p:childTnLst>
                                    <p:set>
                                      <p:cBhvr>
                                        <p:cTn id="129" dur="1" fill="hold">
                                          <p:stCondLst>
                                            <p:cond delay="0"/>
                                          </p:stCondLst>
                                        </p:cTn>
                                        <p:tgtEl>
                                          <p:spTgt spid="102"/>
                                        </p:tgtEl>
                                        <p:attrNameLst>
                                          <p:attrName>style.visibility</p:attrName>
                                        </p:attrNameLst>
                                      </p:cBhvr>
                                      <p:to>
                                        <p:strVal val="visible"/>
                                      </p:to>
                                    </p:set>
                                    <p:animEffect transition="in" filter="circle(out)">
                                      <p:cBhvr>
                                        <p:cTn id="130" dur="1000"/>
                                        <p:tgtEl>
                                          <p:spTgt spid="102"/>
                                        </p:tgtEl>
                                      </p:cBhvr>
                                    </p:animEffect>
                                  </p:childTnLst>
                                </p:cTn>
                              </p:par>
                              <p:par>
                                <p:cTn id="131" presetID="6" presetClass="entr" presetSubtype="32" fill="hold" grpId="0" nodeType="withEffect">
                                  <p:stCondLst>
                                    <p:cond delay="0"/>
                                  </p:stCondLst>
                                  <p:childTnLst>
                                    <p:set>
                                      <p:cBhvr>
                                        <p:cTn id="132" dur="1" fill="hold">
                                          <p:stCondLst>
                                            <p:cond delay="0"/>
                                          </p:stCondLst>
                                        </p:cTn>
                                        <p:tgtEl>
                                          <p:spTgt spid="105"/>
                                        </p:tgtEl>
                                        <p:attrNameLst>
                                          <p:attrName>style.visibility</p:attrName>
                                        </p:attrNameLst>
                                      </p:cBhvr>
                                      <p:to>
                                        <p:strVal val="visible"/>
                                      </p:to>
                                    </p:set>
                                    <p:animEffect transition="in" filter="circle(out)">
                                      <p:cBhvr>
                                        <p:cTn id="133" dur="1000"/>
                                        <p:tgtEl>
                                          <p:spTgt spid="105"/>
                                        </p:tgtEl>
                                      </p:cBhvr>
                                    </p:animEffect>
                                  </p:childTnLst>
                                </p:cTn>
                              </p:par>
                              <p:par>
                                <p:cTn id="134" presetID="6" presetClass="entr" presetSubtype="32" fill="hold" grpId="0" nodeType="withEffect">
                                  <p:stCondLst>
                                    <p:cond delay="0"/>
                                  </p:stCondLst>
                                  <p:childTnLst>
                                    <p:set>
                                      <p:cBhvr>
                                        <p:cTn id="135" dur="1" fill="hold">
                                          <p:stCondLst>
                                            <p:cond delay="0"/>
                                          </p:stCondLst>
                                        </p:cTn>
                                        <p:tgtEl>
                                          <p:spTgt spid="106"/>
                                        </p:tgtEl>
                                        <p:attrNameLst>
                                          <p:attrName>style.visibility</p:attrName>
                                        </p:attrNameLst>
                                      </p:cBhvr>
                                      <p:to>
                                        <p:strVal val="visible"/>
                                      </p:to>
                                    </p:set>
                                    <p:animEffect transition="in" filter="circle(out)">
                                      <p:cBhvr>
                                        <p:cTn id="136"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4" grpId="0" animBg="1"/>
      <p:bldP spid="74" grpId="0" animBg="1"/>
      <p:bldP spid="78" grpId="0" animBg="1"/>
      <p:bldP spid="87" grpId="0" animBg="1"/>
      <p:bldP spid="88"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82" grpId="0" animBg="1"/>
      <p:bldP spid="86" grpId="0" animBg="1"/>
      <p:bldP spid="89" grpId="0" animBg="1"/>
      <p:bldP spid="90" grpId="0" animBg="1"/>
      <p:bldP spid="69" grpId="0" animBg="1"/>
      <p:bldP spid="68" grpId="0" animBg="1"/>
      <p:bldP spid="65" grpId="0" animBg="1"/>
      <p:bldP spid="6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1214414" y="788970"/>
            <a:ext cx="771530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chemeClr val="accent3">
                    <a:lumMod val="50000"/>
                  </a:schemeClr>
                </a:solidFill>
                <a:effectLst/>
                <a:latin typeface="Times New Roman" pitchFamily="18" charset="0"/>
                <a:ea typeface="Times New Roman" pitchFamily="18" charset="0"/>
                <a:cs typeface="Times New Roman" pitchFamily="18" charset="0"/>
              </a:rPr>
              <a:t>جهاز كروماتوجرافيا الغاز المتصل بجهاز طيف الكتلة</a:t>
            </a:r>
          </a:p>
          <a:p>
            <a:pPr marL="0" marR="0" lvl="0" indent="0" defTabSz="914400" rtl="1" eaLnBrk="1" fontAlgn="base" latinLnBrk="0" hangingPunct="1">
              <a:lnSpc>
                <a:spcPct val="100000"/>
              </a:lnSpc>
              <a:spcBef>
                <a:spcPct val="0"/>
              </a:spcBef>
              <a:spcAft>
                <a:spcPct val="0"/>
              </a:spcAft>
              <a:buClrTx/>
              <a:buSzTx/>
              <a:buFontTx/>
              <a:buNone/>
              <a:tabLst/>
            </a:pPr>
            <a:r>
              <a:rPr lang="en-US" sz="2800" b="1" dirty="0" smtClean="0">
                <a:solidFill>
                  <a:schemeClr val="accent3">
                    <a:lumMod val="50000"/>
                  </a:schemeClr>
                </a:solidFill>
                <a:latin typeface="Times New Roman" pitchFamily="18" charset="0"/>
                <a:cs typeface="Times New Roman" pitchFamily="18" charset="0"/>
              </a:rPr>
              <a:t>Gas Chromatography Mass Spectroscopy-GCMS</a:t>
            </a:r>
            <a:endParaRPr kumimoji="0" lang="en-US" sz="20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pic>
        <p:nvPicPr>
          <p:cNvPr id="115713" name="Picture 24" descr="٢٠١٠٠٤٠٣٠٣٤"/>
          <p:cNvPicPr>
            <a:picLocks noChangeAspect="1" noChangeArrowheads="1"/>
          </p:cNvPicPr>
          <p:nvPr/>
        </p:nvPicPr>
        <p:blipFill>
          <a:blip r:embed="rId3" cstate="print"/>
          <a:srcRect t="17957"/>
          <a:stretch>
            <a:fillRect/>
          </a:stretch>
        </p:blipFill>
        <p:spPr bwMode="auto">
          <a:xfrm>
            <a:off x="1285852" y="2428868"/>
            <a:ext cx="4913914" cy="3000396"/>
          </a:xfrm>
          <a:prstGeom prst="rect">
            <a:avLst/>
          </a:prstGeom>
          <a:ln w="63500" cap="rnd">
            <a:solidFill>
              <a:srgbClr val="669900"/>
            </a:solidFill>
            <a:bevel/>
          </a:ln>
          <a:effectLst>
            <a:outerShdw blurRad="304800" dist="139700" dir="2700000" sx="101000" sy="101000" algn="tl" rotWithShape="0">
              <a:srgbClr val="99CC00">
                <a:alpha val="85098"/>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15714"/>
                                        </p:tgtEl>
                                        <p:attrNameLst>
                                          <p:attrName>style.visibility</p:attrName>
                                        </p:attrNameLst>
                                      </p:cBhvr>
                                      <p:to>
                                        <p:strVal val="visible"/>
                                      </p:to>
                                    </p:set>
                                    <p:animEffect transition="in" filter="fade">
                                      <p:cBhvr>
                                        <p:cTn id="7" dur="1000"/>
                                        <p:tgtEl>
                                          <p:spTgt spid="115714"/>
                                        </p:tgtEl>
                                      </p:cBhvr>
                                    </p:animEffect>
                                    <p:anim calcmode="lin" valueType="num">
                                      <p:cBhvr>
                                        <p:cTn id="8" dur="1000" fill="hold"/>
                                        <p:tgtEl>
                                          <p:spTgt spid="115714"/>
                                        </p:tgtEl>
                                        <p:attrNameLst>
                                          <p:attrName>ppt_x</p:attrName>
                                        </p:attrNameLst>
                                      </p:cBhvr>
                                      <p:tavLst>
                                        <p:tav tm="0">
                                          <p:val>
                                            <p:strVal val="#ppt_x-.1"/>
                                          </p:val>
                                        </p:tav>
                                        <p:tav tm="100000">
                                          <p:val>
                                            <p:strVal val="#ppt_x"/>
                                          </p:val>
                                        </p:tav>
                                      </p:tavLst>
                                    </p:anim>
                                    <p:anim calcmode="lin" valueType="num">
                                      <p:cBhvr>
                                        <p:cTn id="9" dur="1000" fill="hold"/>
                                        <p:tgtEl>
                                          <p:spTgt spid="115714"/>
                                        </p:tgtEl>
                                        <p:attrNameLst>
                                          <p:attrName>ppt_y</p:attrName>
                                        </p:attrNameLst>
                                      </p:cBhvr>
                                      <p:tavLst>
                                        <p:tav tm="0">
                                          <p:val>
                                            <p:strVal val="#ppt_y"/>
                                          </p:val>
                                        </p:tav>
                                        <p:tav tm="100000">
                                          <p:val>
                                            <p:strVal val="#ppt_y"/>
                                          </p:val>
                                        </p:tav>
                                      </p:tavLst>
                                    </p:anim>
                                  </p:childTnLst>
                                </p:cTn>
                              </p:par>
                            </p:childTnLst>
                          </p:cTn>
                        </p:par>
                        <p:par>
                          <p:cTn id="10" fill="hold">
                            <p:stCondLst>
                              <p:cond delay="8900"/>
                            </p:stCondLst>
                            <p:childTnLst>
                              <p:par>
                                <p:cTn id="11" presetID="50" presetClass="entr" presetSubtype="0" decel="100000" fill="hold" nodeType="afterEffect">
                                  <p:stCondLst>
                                    <p:cond delay="0"/>
                                  </p:stCondLst>
                                  <p:childTnLst>
                                    <p:set>
                                      <p:cBhvr>
                                        <p:cTn id="12" dur="1" fill="hold">
                                          <p:stCondLst>
                                            <p:cond delay="0"/>
                                          </p:stCondLst>
                                        </p:cTn>
                                        <p:tgtEl>
                                          <p:spTgt spid="115713"/>
                                        </p:tgtEl>
                                        <p:attrNameLst>
                                          <p:attrName>style.visibility</p:attrName>
                                        </p:attrNameLst>
                                      </p:cBhvr>
                                      <p:to>
                                        <p:strVal val="visible"/>
                                      </p:to>
                                    </p:set>
                                    <p:anim calcmode="lin" valueType="num">
                                      <p:cBhvr>
                                        <p:cTn id="13" dur="1000" fill="hold"/>
                                        <p:tgtEl>
                                          <p:spTgt spid="115713"/>
                                        </p:tgtEl>
                                        <p:attrNameLst>
                                          <p:attrName>ppt_w</p:attrName>
                                        </p:attrNameLst>
                                      </p:cBhvr>
                                      <p:tavLst>
                                        <p:tav tm="0">
                                          <p:val>
                                            <p:strVal val="#ppt_w+.3"/>
                                          </p:val>
                                        </p:tav>
                                        <p:tav tm="100000">
                                          <p:val>
                                            <p:strVal val="#ppt_w"/>
                                          </p:val>
                                        </p:tav>
                                      </p:tavLst>
                                    </p:anim>
                                    <p:anim calcmode="lin" valueType="num">
                                      <p:cBhvr>
                                        <p:cTn id="14" dur="1000" fill="hold"/>
                                        <p:tgtEl>
                                          <p:spTgt spid="115713"/>
                                        </p:tgtEl>
                                        <p:attrNameLst>
                                          <p:attrName>ppt_h</p:attrName>
                                        </p:attrNameLst>
                                      </p:cBhvr>
                                      <p:tavLst>
                                        <p:tav tm="0">
                                          <p:val>
                                            <p:strVal val="#ppt_h"/>
                                          </p:val>
                                        </p:tav>
                                        <p:tav tm="100000">
                                          <p:val>
                                            <p:strVal val="#ppt_h"/>
                                          </p:val>
                                        </p:tav>
                                      </p:tavLst>
                                    </p:anim>
                                    <p:animEffect transition="in" filter="fade">
                                      <p:cBhvr>
                                        <p:cTn id="15" dur="1000"/>
                                        <p:tgtEl>
                                          <p:spTgt spid="1157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3286116" y="714356"/>
            <a:ext cx="5572164"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4000"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هضم عينات الطين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في فرن ميكروويف خاص بالهضم</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6737" name="Picture 33" descr="IMG_0058"/>
          <p:cNvPicPr>
            <a:picLocks noChangeAspect="1" noChangeArrowheads="1"/>
          </p:cNvPicPr>
          <p:nvPr/>
        </p:nvPicPr>
        <p:blipFill>
          <a:blip r:embed="rId3" cstate="print"/>
          <a:srcRect t="5490"/>
          <a:stretch>
            <a:fillRect/>
          </a:stretch>
        </p:blipFill>
        <p:spPr bwMode="auto">
          <a:xfrm>
            <a:off x="2143108" y="2285992"/>
            <a:ext cx="3043246" cy="3867458"/>
          </a:xfrm>
          <a:prstGeom prst="rect">
            <a:avLst/>
          </a:prstGeom>
          <a:ln w="63500" cap="rnd">
            <a:solidFill>
              <a:srgbClr val="669900"/>
            </a:solidFill>
            <a:bevel/>
          </a:ln>
          <a:effectLst>
            <a:outerShdw blurRad="304800" dist="139700" dir="2700000" sx="101000" sy="101000" algn="tl" rotWithShape="0">
              <a:srgbClr val="99CC00">
                <a:alpha val="85098"/>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16738"/>
                                        </p:tgtEl>
                                        <p:attrNameLst>
                                          <p:attrName>style.visibility</p:attrName>
                                        </p:attrNameLst>
                                      </p:cBhvr>
                                      <p:to>
                                        <p:strVal val="visible"/>
                                      </p:to>
                                    </p:set>
                                    <p:animEffect transition="in" filter="fade">
                                      <p:cBhvr>
                                        <p:cTn id="7" dur="1000"/>
                                        <p:tgtEl>
                                          <p:spTgt spid="116738"/>
                                        </p:tgtEl>
                                      </p:cBhvr>
                                    </p:animEffect>
                                    <p:anim calcmode="lin" valueType="num">
                                      <p:cBhvr>
                                        <p:cTn id="8" dur="1000" fill="hold"/>
                                        <p:tgtEl>
                                          <p:spTgt spid="116738"/>
                                        </p:tgtEl>
                                        <p:attrNameLst>
                                          <p:attrName>ppt_x</p:attrName>
                                        </p:attrNameLst>
                                      </p:cBhvr>
                                      <p:tavLst>
                                        <p:tav tm="0">
                                          <p:val>
                                            <p:strVal val="#ppt_x-.1"/>
                                          </p:val>
                                        </p:tav>
                                        <p:tav tm="100000">
                                          <p:val>
                                            <p:strVal val="#ppt_x"/>
                                          </p:val>
                                        </p:tav>
                                      </p:tavLst>
                                    </p:anim>
                                    <p:anim calcmode="lin" valueType="num">
                                      <p:cBhvr>
                                        <p:cTn id="9" dur="1000" fill="hold"/>
                                        <p:tgtEl>
                                          <p:spTgt spid="116738"/>
                                        </p:tgtEl>
                                        <p:attrNameLst>
                                          <p:attrName>ppt_y</p:attrName>
                                        </p:attrNameLst>
                                      </p:cBhvr>
                                      <p:tavLst>
                                        <p:tav tm="0">
                                          <p:val>
                                            <p:strVal val="#ppt_y"/>
                                          </p:val>
                                        </p:tav>
                                        <p:tav tm="100000">
                                          <p:val>
                                            <p:strVal val="#ppt_y"/>
                                          </p:val>
                                        </p:tav>
                                      </p:tavLst>
                                    </p:anim>
                                  </p:childTnLst>
                                </p:cTn>
                              </p:par>
                            </p:childTnLst>
                          </p:cTn>
                        </p:par>
                        <p:par>
                          <p:cTn id="10" fill="hold">
                            <p:stCondLst>
                              <p:cond delay="4400"/>
                            </p:stCondLst>
                            <p:childTnLst>
                              <p:par>
                                <p:cTn id="11" presetID="50" presetClass="entr" presetSubtype="0" decel="100000" fill="hold" nodeType="afterEffect">
                                  <p:stCondLst>
                                    <p:cond delay="0"/>
                                  </p:stCondLst>
                                  <p:childTnLst>
                                    <p:set>
                                      <p:cBhvr>
                                        <p:cTn id="12" dur="1" fill="hold">
                                          <p:stCondLst>
                                            <p:cond delay="0"/>
                                          </p:stCondLst>
                                        </p:cTn>
                                        <p:tgtEl>
                                          <p:spTgt spid="116737"/>
                                        </p:tgtEl>
                                        <p:attrNameLst>
                                          <p:attrName>style.visibility</p:attrName>
                                        </p:attrNameLst>
                                      </p:cBhvr>
                                      <p:to>
                                        <p:strVal val="visible"/>
                                      </p:to>
                                    </p:set>
                                    <p:anim calcmode="lin" valueType="num">
                                      <p:cBhvr>
                                        <p:cTn id="13" dur="1000" fill="hold"/>
                                        <p:tgtEl>
                                          <p:spTgt spid="116737"/>
                                        </p:tgtEl>
                                        <p:attrNameLst>
                                          <p:attrName>ppt_w</p:attrName>
                                        </p:attrNameLst>
                                      </p:cBhvr>
                                      <p:tavLst>
                                        <p:tav tm="0">
                                          <p:val>
                                            <p:strVal val="#ppt_w+.3"/>
                                          </p:val>
                                        </p:tav>
                                        <p:tav tm="100000">
                                          <p:val>
                                            <p:strVal val="#ppt_w"/>
                                          </p:val>
                                        </p:tav>
                                      </p:tavLst>
                                    </p:anim>
                                    <p:anim calcmode="lin" valueType="num">
                                      <p:cBhvr>
                                        <p:cTn id="14" dur="1000" fill="hold"/>
                                        <p:tgtEl>
                                          <p:spTgt spid="116737"/>
                                        </p:tgtEl>
                                        <p:attrNameLst>
                                          <p:attrName>ppt_h</p:attrName>
                                        </p:attrNameLst>
                                      </p:cBhvr>
                                      <p:tavLst>
                                        <p:tav tm="0">
                                          <p:val>
                                            <p:strVal val="#ppt_h"/>
                                          </p:val>
                                        </p:tav>
                                        <p:tav tm="100000">
                                          <p:val>
                                            <p:strVal val="#ppt_h"/>
                                          </p:val>
                                        </p:tav>
                                      </p:tavLst>
                                    </p:anim>
                                    <p:animEffect transition="in" filter="fade">
                                      <p:cBhvr>
                                        <p:cTn id="15" dur="1000"/>
                                        <p:tgtEl>
                                          <p:spTgt spid="116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2D050">
                <a:alpha val="50000"/>
              </a:srgbClr>
            </a:gs>
            <a:gs pos="50000">
              <a:schemeClr val="bg1"/>
            </a:gs>
            <a:gs pos="100000">
              <a:schemeClr val="bg1"/>
            </a:gs>
          </a:gsLst>
          <a:lin ang="16200000" scaled="1"/>
          <a:tileRect/>
        </a:gradFill>
        <a:effectLst/>
      </p:bgPr>
    </p:bg>
    <p:spTree>
      <p:nvGrpSpPr>
        <p:cNvPr id="1" name=""/>
        <p:cNvGrpSpPr/>
        <p:nvPr/>
      </p:nvGrpSpPr>
      <p:grpSpPr>
        <a:xfrm>
          <a:off x="0" y="0"/>
          <a:ext cx="0" cy="0"/>
          <a:chOff x="0" y="0"/>
          <a:chExt cx="0" cy="0"/>
        </a:xfrm>
      </p:grpSpPr>
      <p:pic>
        <p:nvPicPr>
          <p:cNvPr id="338945" name="Picture 1"/>
          <p:cNvPicPr>
            <a:picLocks noChangeAspect="1" noChangeArrowheads="1"/>
          </p:cNvPicPr>
          <p:nvPr/>
        </p:nvPicPr>
        <p:blipFill>
          <a:blip r:embed="rId2" cstate="print">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flipH="1">
            <a:off x="0" y="0"/>
            <a:ext cx="4000500" cy="2933700"/>
          </a:xfrm>
          <a:prstGeom prst="rect">
            <a:avLst/>
          </a:prstGeom>
          <a:noFill/>
          <a:ln w="9525">
            <a:noFill/>
            <a:miter lim="800000"/>
            <a:headEnd/>
            <a:tailEnd/>
          </a:ln>
          <a:effectLst/>
        </p:spPr>
      </p:pic>
      <p:sp>
        <p:nvSpPr>
          <p:cNvPr id="107521" name="Rectangle 1"/>
          <p:cNvSpPr>
            <a:spLocks noChangeArrowheads="1"/>
          </p:cNvSpPr>
          <p:nvPr/>
        </p:nvSpPr>
        <p:spPr bwMode="auto">
          <a:xfrm>
            <a:off x="571472" y="1390614"/>
            <a:ext cx="8358246"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4400" b="1" i="0" u="none" strike="noStrike" cap="none" normalizeH="0" baseline="0" dirty="0" smtClean="0">
                <a:ln>
                  <a:noFill/>
                </a:ln>
                <a:solidFill>
                  <a:schemeClr val="accent3">
                    <a:lumMod val="50000"/>
                  </a:schemeClr>
                </a:solidFill>
                <a:effectLst/>
                <a:latin typeface="Times New Roman" pitchFamily="18" charset="0"/>
                <a:ea typeface="Times New Roman" pitchFamily="18" charset="0"/>
                <a:cs typeface="Times New Roman" pitchFamily="18" charset="0"/>
              </a:rPr>
              <a:t>أهداف البحث</a:t>
            </a:r>
            <a:endParaRPr kumimoji="0" lang="en-US" sz="3600" b="0" i="0" u="none" strike="noStrike" cap="none" normalizeH="0" baseline="0" dirty="0" smtClean="0">
              <a:ln>
                <a:noFill/>
              </a:ln>
              <a:solidFill>
                <a:schemeClr val="accent3">
                  <a:lumMod val="50000"/>
                </a:schemeClr>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ar-SA"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Low" defTabSz="914400" rtl="1" eaLnBrk="0" fontAlgn="base" latinLnBrk="0" hangingPunct="0">
              <a:lnSpc>
                <a:spcPct val="100000"/>
              </a:lnSpc>
              <a:spcBef>
                <a:spcPct val="0"/>
              </a:spcBef>
              <a:spcAft>
                <a:spcPct val="0"/>
              </a:spcAft>
              <a:buClrTx/>
              <a:buSzTx/>
              <a:buFontTx/>
              <a:buNone/>
              <a:tabLst/>
            </a:pPr>
            <a:endParaRPr lang="ar-SA" sz="2800" dirty="0" smtClean="0">
              <a:latin typeface="Times New Roman" pitchFamily="18" charset="0"/>
              <a:ea typeface="Times New Roman" pitchFamily="18" charset="0"/>
              <a:cs typeface="Times New Roman" pitchFamily="18" charset="0"/>
            </a:endParaRPr>
          </a:p>
          <a:p>
            <a:pPr marL="0" marR="0" lvl="0" indent="0" algn="justLow" defTabSz="914400" rtl="1" eaLnBrk="0" fontAlgn="base" latinLnBrk="0" hangingPunct="0">
              <a:lnSpc>
                <a:spcPct val="100000"/>
              </a:lnSpc>
              <a:spcBef>
                <a:spcPct val="0"/>
              </a:spcBef>
              <a:spcAft>
                <a:spcPct val="0"/>
              </a:spcAft>
              <a:buClrTx/>
              <a:buSzTx/>
              <a:tabLst/>
            </a:pPr>
            <a:r>
              <a:rPr kumimoji="0" lang="ar-S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إن الهدف الرئيسي للبحث هو </a:t>
            </a:r>
            <a:r>
              <a:rPr kumimoji="0" lang="ar-SA"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االمحافظة</a:t>
            </a:r>
            <a:r>
              <a:rPr kumimoji="0" lang="ar-S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على البيئة وتخليصها من النفايات إلى أقصى حد ممكن بواسطة استخدام نوعين من تطبيقات الكيمياء الخضراء وهما كما يلي:</a:t>
            </a:r>
          </a:p>
          <a:p>
            <a:pPr marL="0" marR="0" lvl="0" indent="0" algn="justLow" defTabSz="914400" rtl="1" eaLnBrk="0" fontAlgn="base" latinLnBrk="0" hangingPunct="0">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tabLst/>
            </a:pPr>
            <a:r>
              <a:rPr kumimoji="0" lang="ar-S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الجزء الأول:</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ar-S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تطبيق تقنية ميكروسكيل الكيمياء الخضراء على بعض المناهج المقرره على طلاب/طالبات قسم الكيمياء، ومنهج الكيمياء العضوية لعلوم الحياه المقرر على طلاب/طالبات الأقسام الأخرى. </a:t>
            </a:r>
          </a:p>
          <a:p>
            <a:pPr marL="0" marR="0" lvl="0" indent="0" algn="justLow" defTabSz="914400" rtl="1" eaLnBrk="0" fontAlgn="base" latinLnBrk="0" hangingPunct="0">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tabLst/>
            </a:pPr>
            <a:r>
              <a:rPr lang="ar-SA" sz="2400" dirty="0" smtClean="0">
                <a:latin typeface="Times New Roman" pitchFamily="18" charset="0"/>
                <a:ea typeface="Times New Roman" pitchFamily="18" charset="0"/>
                <a:cs typeface="Times New Roman" pitchFamily="18" charset="0"/>
              </a:rPr>
              <a:t>الجزء الثاني </a:t>
            </a:r>
            <a:r>
              <a:rPr kumimoji="0" lang="ar-S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إستبدال الحافز الكيميائي لتفاعلات الألكلة (كلوريد الألومينيوم) الذي يعتبر العدو اللدود للبيئة والإنسان بحافزصديق للبيئة طبيعي لا يسبب تلوث بيئي؛ لذا أمكن استخدامه بالحجوم التقليدية.</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wd">
                                    <p:tmPct val="10000"/>
                                  </p:iterate>
                                  <p:childTnLst>
                                    <p:set>
                                      <p:cBhvr>
                                        <p:cTn id="6" dur="1" fill="hold">
                                          <p:stCondLst>
                                            <p:cond delay="0"/>
                                          </p:stCondLst>
                                        </p:cTn>
                                        <p:tgtEl>
                                          <p:spTgt spid="107521"/>
                                        </p:tgtEl>
                                        <p:attrNameLst>
                                          <p:attrName>style.visibility</p:attrName>
                                        </p:attrNameLst>
                                      </p:cBhvr>
                                      <p:to>
                                        <p:strVal val="visible"/>
                                      </p:to>
                                    </p:set>
                                    <p:animEffect transition="in" filter="fade">
                                      <p:cBhvr>
                                        <p:cTn id="7" dur="1000"/>
                                        <p:tgtEl>
                                          <p:spTgt spid="107521"/>
                                        </p:tgtEl>
                                      </p:cBhvr>
                                    </p:animEffect>
                                    <p:anim calcmode="lin" valueType="num">
                                      <p:cBhvr>
                                        <p:cTn id="8" dur="1000" fill="hold"/>
                                        <p:tgtEl>
                                          <p:spTgt spid="107521"/>
                                        </p:tgtEl>
                                        <p:attrNameLst>
                                          <p:attrName>ppt_x</p:attrName>
                                        </p:attrNameLst>
                                      </p:cBhvr>
                                      <p:tavLst>
                                        <p:tav tm="0">
                                          <p:val>
                                            <p:strVal val="#ppt_x"/>
                                          </p:val>
                                        </p:tav>
                                        <p:tav tm="100000">
                                          <p:val>
                                            <p:strVal val="#ppt_x"/>
                                          </p:val>
                                        </p:tav>
                                      </p:tavLst>
                                    </p:anim>
                                    <p:anim calcmode="lin" valueType="num">
                                      <p:cBhvr>
                                        <p:cTn id="9" dur="1000" fill="hold"/>
                                        <p:tgtEl>
                                          <p:spTgt spid="1075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928662" y="359141"/>
            <a:ext cx="7858180"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SA" sz="3600" b="1" dirty="0" smtClean="0">
                <a:solidFill>
                  <a:schemeClr val="accent3">
                    <a:lumMod val="50000"/>
                  </a:schemeClr>
                </a:solidFill>
                <a:latin typeface="Times New Roman" pitchFamily="18" charset="0"/>
                <a:ea typeface="Times New Roman" pitchFamily="18" charset="0"/>
                <a:cs typeface="Times New Roman" pitchFamily="18" charset="0"/>
              </a:rPr>
              <a:t>تقدير المعادن الثقيلة في عينات الطين المستخدمة</a:t>
            </a:r>
            <a:endParaRPr lang="en-US" sz="3600" b="1" dirty="0" smtClean="0">
              <a:solidFill>
                <a:schemeClr val="accent3">
                  <a:lumMod val="50000"/>
                </a:schemeClr>
              </a:solidFill>
              <a:latin typeface="Times New Roman" pitchFamily="18" charset="0"/>
              <a:ea typeface="Times New Roman" pitchFamily="18" charset="0"/>
              <a:cs typeface="Times New Roman" pitchFamily="18" charset="0"/>
            </a:endParaRPr>
          </a:p>
          <a:p>
            <a:pPr algn="l"/>
            <a:r>
              <a:rPr lang="en-US" sz="2800" b="1" dirty="0" smtClean="0">
                <a:solidFill>
                  <a:schemeClr val="accent3">
                    <a:lumMod val="50000"/>
                  </a:schemeClr>
                </a:solidFill>
                <a:effectLst>
                  <a:glow rad="101600">
                    <a:srgbClr val="FFFF99">
                      <a:alpha val="60000"/>
                    </a:srgbClr>
                  </a:glow>
                </a:effectLst>
                <a:latin typeface="Times New Roman" pitchFamily="18" charset="0"/>
                <a:ea typeface="Times New Roman" pitchFamily="18" charset="0"/>
                <a:cs typeface="Times New Roman" pitchFamily="18" charset="0"/>
              </a:rPr>
              <a:t>Inductively Coupled Plasma-Optical Emission </a:t>
            </a:r>
            <a:r>
              <a:rPr lang="en-US" sz="2800" b="1" dirty="0" err="1" smtClean="0">
                <a:solidFill>
                  <a:schemeClr val="accent3">
                    <a:lumMod val="50000"/>
                  </a:schemeClr>
                </a:solidFill>
                <a:effectLst>
                  <a:glow rad="101600">
                    <a:srgbClr val="FFFF99">
                      <a:alpha val="60000"/>
                    </a:srgbClr>
                  </a:glow>
                </a:effectLst>
                <a:latin typeface="Times New Roman" pitchFamily="18" charset="0"/>
                <a:ea typeface="Times New Roman" pitchFamily="18" charset="0"/>
                <a:cs typeface="Times New Roman" pitchFamily="18" charset="0"/>
              </a:rPr>
              <a:t>Specrtometer</a:t>
            </a:r>
            <a:r>
              <a:rPr lang="en-US" sz="2800" b="1" dirty="0" smtClean="0">
                <a:solidFill>
                  <a:schemeClr val="accent3">
                    <a:lumMod val="50000"/>
                  </a:schemeClr>
                </a:solidFill>
                <a:effectLst>
                  <a:glow rad="101600">
                    <a:srgbClr val="FFFF99">
                      <a:alpha val="60000"/>
                    </a:srgbClr>
                  </a:glow>
                </a:effectLst>
                <a:latin typeface="Times New Roman" pitchFamily="18" charset="0"/>
                <a:ea typeface="Times New Roman" pitchFamily="18" charset="0"/>
                <a:cs typeface="Times New Roman" pitchFamily="18" charset="0"/>
              </a:rPr>
              <a:t> (IPC-OES)</a:t>
            </a:r>
          </a:p>
        </p:txBody>
      </p:sp>
      <p:sp>
        <p:nvSpPr>
          <p:cNvPr id="116739" name="Rectangle 3"/>
          <p:cNvSpPr>
            <a:spLocks noChangeArrowheads="1"/>
          </p:cNvSpPr>
          <p:nvPr/>
        </p:nvSpPr>
        <p:spPr bwMode="auto">
          <a:xfrm>
            <a:off x="0" y="2781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pic>
        <p:nvPicPr>
          <p:cNvPr id="5" name="Picture 36" descr="icp02"/>
          <p:cNvPicPr/>
          <p:nvPr/>
        </p:nvPicPr>
        <p:blipFill>
          <a:blip r:embed="rId3" cstate="print"/>
          <a:srcRect/>
          <a:stretch>
            <a:fillRect/>
          </a:stretch>
        </p:blipFill>
        <p:spPr bwMode="auto">
          <a:xfrm>
            <a:off x="1357290" y="2285992"/>
            <a:ext cx="4947626" cy="3143272"/>
          </a:xfrm>
          <a:prstGeom prst="rect">
            <a:avLst/>
          </a:prstGeom>
          <a:ln w="63500" cap="rnd">
            <a:solidFill>
              <a:srgbClr val="669900"/>
            </a:solidFill>
            <a:bevel/>
          </a:ln>
          <a:effectLst>
            <a:outerShdw blurRad="304800" dist="139700" dir="2700000" sx="101000" sy="101000" algn="tl" rotWithShape="0">
              <a:srgbClr val="99CC00">
                <a:alpha val="85098"/>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16738"/>
                                        </p:tgtEl>
                                        <p:attrNameLst>
                                          <p:attrName>style.visibility</p:attrName>
                                        </p:attrNameLst>
                                      </p:cBhvr>
                                      <p:to>
                                        <p:strVal val="visible"/>
                                      </p:to>
                                    </p:set>
                                    <p:animEffect transition="in" filter="fade">
                                      <p:cBhvr>
                                        <p:cTn id="7" dur="1000"/>
                                        <p:tgtEl>
                                          <p:spTgt spid="116738"/>
                                        </p:tgtEl>
                                      </p:cBhvr>
                                    </p:animEffect>
                                    <p:anim calcmode="lin" valueType="num">
                                      <p:cBhvr>
                                        <p:cTn id="8" dur="1000" fill="hold"/>
                                        <p:tgtEl>
                                          <p:spTgt spid="116738"/>
                                        </p:tgtEl>
                                        <p:attrNameLst>
                                          <p:attrName>ppt_x</p:attrName>
                                        </p:attrNameLst>
                                      </p:cBhvr>
                                      <p:tavLst>
                                        <p:tav tm="0">
                                          <p:val>
                                            <p:strVal val="#ppt_x-.1"/>
                                          </p:val>
                                        </p:tav>
                                        <p:tav tm="100000">
                                          <p:val>
                                            <p:strVal val="#ppt_x"/>
                                          </p:val>
                                        </p:tav>
                                      </p:tavLst>
                                    </p:anim>
                                    <p:anim calcmode="lin" valueType="num">
                                      <p:cBhvr>
                                        <p:cTn id="9" dur="1000" fill="hold"/>
                                        <p:tgtEl>
                                          <p:spTgt spid="1167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1000" b="-11000"/>
          </a:stretch>
        </a:blipFill>
        <a:effectLst/>
      </p:bgPr>
    </p:bg>
    <p:spTree>
      <p:nvGrpSpPr>
        <p:cNvPr id="1" name=""/>
        <p:cNvGrpSpPr/>
        <p:nvPr/>
      </p:nvGrpSpPr>
      <p:grpSpPr>
        <a:xfrm>
          <a:off x="0" y="0"/>
          <a:ext cx="0" cy="0"/>
          <a:chOff x="0" y="0"/>
          <a:chExt cx="0" cy="0"/>
        </a:xfrm>
      </p:grpSpPr>
      <p:sp>
        <p:nvSpPr>
          <p:cNvPr id="4" name="مربع نص 3"/>
          <p:cNvSpPr txBox="1"/>
          <p:nvPr/>
        </p:nvSpPr>
        <p:spPr>
          <a:xfrm>
            <a:off x="1214414" y="1500174"/>
            <a:ext cx="6643734" cy="1015663"/>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6000" b="1" dirty="0" smtClean="0">
                <a:ln w="11430"/>
                <a:solidFill>
                  <a:srgbClr val="669900"/>
                </a:solidFill>
                <a:effectLst>
                  <a:outerShdw blurRad="50800" dist="39000" dir="5460000" algn="tl">
                    <a:srgbClr val="000000">
                      <a:alpha val="38000"/>
                    </a:srgbClr>
                  </a:outerShdw>
                  <a:reflection blurRad="6350" stA="60000" endA="900" endPos="60000" dist="60007" dir="5400000" sy="-100000" algn="bl" rotWithShape="0"/>
                </a:effectLst>
              </a:rPr>
              <a:t>النتائج والمناقشة</a:t>
            </a:r>
          </a:p>
        </p:txBody>
      </p:sp>
      <p:sp>
        <p:nvSpPr>
          <p:cNvPr id="3" name="Rectangle 2"/>
          <p:cNvSpPr/>
          <p:nvPr/>
        </p:nvSpPr>
        <p:spPr>
          <a:xfrm>
            <a:off x="642910" y="3157365"/>
            <a:ext cx="6929486" cy="1200329"/>
          </a:xfrm>
          <a:prstGeom prst="rect">
            <a:avLst/>
          </a:prstGeom>
        </p:spPr>
        <p:txBody>
          <a:bodyPr wrap="square">
            <a:spAutoFit/>
          </a:bodyPr>
          <a:lstStyle/>
          <a:p>
            <a:r>
              <a:rPr lang="ar-SA" sz="3000" b="1" dirty="0" smtClean="0">
                <a:ln w="11430"/>
                <a:solidFill>
                  <a:srgbClr val="669900"/>
                </a:solidFill>
                <a:effectLst>
                  <a:outerShdw blurRad="50800" dist="39000" dir="5460000" algn="tl">
                    <a:srgbClr val="000000">
                      <a:alpha val="38000"/>
                    </a:srgbClr>
                  </a:outerShdw>
                  <a:reflection blurRad="6350" stA="50000" endA="300" endPos="50000" dist="60007" dir="5400000" sy="-100000" algn="bl" rotWithShape="0"/>
                </a:effectLst>
              </a:rPr>
              <a:t>الجزء الأول: تقنية ميكروسكيل الكيمياء الخضراء</a:t>
            </a:r>
          </a:p>
          <a:p>
            <a:endParaRPr lang="ar-SA" sz="1200" b="1" dirty="0" smtClean="0">
              <a:ln w="11430"/>
              <a:solidFill>
                <a:srgbClr val="669900"/>
              </a:solidFill>
              <a:effectLst>
                <a:outerShdw blurRad="50800" dist="39000" dir="5460000" algn="tl">
                  <a:srgbClr val="000000">
                    <a:alpha val="38000"/>
                  </a:srgbClr>
                </a:outerShdw>
                <a:reflection blurRad="6350" stA="50000" endA="300" endPos="50000" dist="60007" dir="5400000" sy="-100000" algn="bl" rotWithShape="0"/>
              </a:effectLst>
            </a:endParaRPr>
          </a:p>
          <a:p>
            <a:r>
              <a:rPr lang="ar-SA" sz="3000" b="1" dirty="0" smtClean="0">
                <a:ln w="11430"/>
                <a:solidFill>
                  <a:srgbClr val="669900"/>
                </a:solidFill>
                <a:effectLst>
                  <a:outerShdw blurRad="50800" dist="39000" dir="5460000" algn="tl">
                    <a:srgbClr val="000000">
                      <a:alpha val="38000"/>
                    </a:srgbClr>
                  </a:outerShdw>
                  <a:reflection blurRad="6350" stA="50000" endA="300" endPos="50000" dist="60007" dir="5400000" sy="-100000" algn="bl" rotWithShape="0"/>
                </a:effectLst>
              </a:rPr>
              <a:t>الجزء الثاني: ألكلة فريدل-كرافتس</a:t>
            </a:r>
            <a:endParaRPr lang="ar-SA" sz="3000" b="1" dirty="0">
              <a:ln w="11430"/>
              <a:solidFill>
                <a:srgbClr val="669900"/>
              </a:solidFill>
              <a:effectLst>
                <a:outerShdw blurRad="50800" dist="39000" dir="5460000" algn="tl">
                  <a:srgbClr val="000000">
                    <a:alpha val="38000"/>
                  </a:srgbClr>
                </a:outerShdw>
                <a:reflection blurRad="6350" stA="50000" endA="300" endPos="50000" dist="60007" dir="5400000" sy="-100000" algn="bl" rotWithShape="0"/>
              </a:effectLst>
            </a:endParaRPr>
          </a:p>
        </p:txBody>
      </p:sp>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4348" y="714356"/>
            <a:ext cx="7443063" cy="646331"/>
          </a:xfrm>
          <a:prstGeom prst="rect">
            <a:avLst/>
          </a:prstGeom>
          <a:solidFill>
            <a:srgbClr val="33CC33"/>
          </a:solidFill>
        </p:spPr>
        <p:txBody>
          <a:bodyPr wrap="none">
            <a:spAutoFit/>
          </a:bodyPr>
          <a:lstStyle/>
          <a:p>
            <a:r>
              <a:rPr lang="ar-SA" sz="3600" b="1" dirty="0" smtClean="0">
                <a:ln w="11430"/>
                <a:solidFill>
                  <a:schemeClr val="bg1"/>
                </a:solidFill>
                <a:effectLst>
                  <a:outerShdw blurRad="50800" dist="39000" dir="5460000" algn="tl">
                    <a:srgbClr val="000000">
                      <a:alpha val="38000"/>
                    </a:srgbClr>
                  </a:outerShdw>
                  <a:reflection blurRad="6350" stA="50000" endA="300" endPos="50000" dist="60007" dir="5400000" sy="-100000" algn="bl" rotWithShape="0"/>
                </a:effectLst>
              </a:rPr>
              <a:t>الجزء الأول: تقنية ميكروسكيل الكيمياء الخضراء</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2714612" y="500042"/>
            <a:ext cx="5072098" cy="923330"/>
          </a:xfrm>
          <a:prstGeom prst="rect">
            <a:avLst/>
          </a:prstGeom>
          <a:solidFill>
            <a:srgbClr val="FF0000"/>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sz="5400" b="1" dirty="0" smtClean="0">
                <a:ln/>
                <a:solidFill>
                  <a:schemeClr val="bg1"/>
                </a:solidFill>
                <a:effectLst>
                  <a:reflection blurRad="6350" stA="60000" endA="900" endPos="60000" dist="29997" dir="5400000" sy="-100000" algn="bl" rotWithShape="0"/>
                </a:effectLst>
              </a:rPr>
              <a:t>توصيات الجزء الأول</a:t>
            </a:r>
          </a:p>
        </p:txBody>
      </p:sp>
      <p:sp>
        <p:nvSpPr>
          <p:cNvPr id="7" name="Rectangle 6"/>
          <p:cNvSpPr/>
          <p:nvPr/>
        </p:nvSpPr>
        <p:spPr>
          <a:xfrm>
            <a:off x="142844" y="1571612"/>
            <a:ext cx="8786874" cy="4247317"/>
          </a:xfrm>
          <a:prstGeom prst="rect">
            <a:avLst/>
          </a:prstGeom>
        </p:spPr>
        <p:txBody>
          <a:bodyPr wrap="square">
            <a:spAutoFit/>
          </a:bodyPr>
          <a:lstStyle/>
          <a:p>
            <a:r>
              <a:rPr lang="ar-SA" sz="3000" b="1" dirty="0" smtClean="0"/>
              <a:t>- تطبيق تقنية ميكروسكيل الكيمياء الخضراء على المقررات العملية   </a:t>
            </a:r>
          </a:p>
          <a:p>
            <a:pPr lvl="0" algn="just"/>
            <a:r>
              <a:rPr lang="ar-SA" sz="3000" b="1" dirty="0" smtClean="0"/>
              <a:t>  للدارسين بقسم الكيمياء والدارسين بالأقسام العلمية الأخرى ما أمكن  </a:t>
            </a:r>
          </a:p>
          <a:p>
            <a:pPr lvl="0" algn="just"/>
            <a:r>
              <a:rPr lang="ar-SA" sz="3000" b="1" dirty="0" smtClean="0"/>
              <a:t>  ذلك.</a:t>
            </a:r>
          </a:p>
          <a:p>
            <a:pPr lvl="0" algn="just"/>
            <a:r>
              <a:rPr lang="ar-SA" sz="3000" b="1" dirty="0" smtClean="0"/>
              <a:t>- إمكانية تحضير </a:t>
            </a:r>
            <a:r>
              <a:rPr lang="en-US" sz="3000" b="1" dirty="0" smtClean="0"/>
              <a:t>AlCl</a:t>
            </a:r>
            <a:r>
              <a:rPr lang="en-US" sz="3000" b="1" baseline="-25000" dirty="0" smtClean="0"/>
              <a:t>3</a:t>
            </a:r>
            <a:r>
              <a:rPr lang="ar-SA" sz="3000" b="1" dirty="0" smtClean="0"/>
              <a:t> بتقنية الميكروسكيل واستعماله في تفاعل ألكلة وأسيلة فريدل – كرافتس بغرض التعليم والتعلم فقط.</a:t>
            </a:r>
          </a:p>
          <a:p>
            <a:pPr lvl="0" algn="just"/>
            <a:r>
              <a:rPr lang="ar-SA" sz="3000" b="1" dirty="0" smtClean="0"/>
              <a:t>- إمكانية تطبيق تقنية الميكروسكيل في جميع مختبرات المؤسسات التعليمية ذات العلاقة بعد توفر المستلزمات والمراجع العملية باللغة الام.</a:t>
            </a:r>
          </a:p>
          <a:p>
            <a:pPr lvl="0" algn="just"/>
            <a:r>
              <a:rPr lang="ar-SA" sz="3000" b="1" dirty="0" smtClean="0"/>
              <a:t>- ........................</a:t>
            </a:r>
            <a:endParaRPr lang="en-US" sz="3000" b="1" dirty="0" smtClean="0"/>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مستطيل مستدير الزوايا 59"/>
          <p:cNvSpPr/>
          <p:nvPr/>
        </p:nvSpPr>
        <p:spPr>
          <a:xfrm>
            <a:off x="1477016" y="285728"/>
            <a:ext cx="6143668" cy="1189308"/>
          </a:xfrm>
          <a:prstGeom prst="roundRect">
            <a:avLst/>
          </a:prstGeom>
          <a:solidFill>
            <a:srgbClr val="33CC33"/>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200" b="1" dirty="0" smtClean="0">
                <a:solidFill>
                  <a:schemeClr val="bg1"/>
                </a:solidFill>
              </a:rPr>
              <a:t>الجزء الثاني: تفاعلات ألكلة فريدل – كرافت باستخدام حوافز طبيعية صديقة للبيئة</a:t>
            </a:r>
            <a:endParaRPr lang="ar-SA" sz="3200" b="1" dirty="0">
              <a:solidFill>
                <a:schemeClr val="bg1"/>
              </a:solidFill>
            </a:endParaRPr>
          </a:p>
        </p:txBody>
      </p:sp>
      <p:sp>
        <p:nvSpPr>
          <p:cNvPr id="64" name="مستطيل مستدير الزوايا 63"/>
          <p:cNvSpPr/>
          <p:nvPr/>
        </p:nvSpPr>
        <p:spPr>
          <a:xfrm>
            <a:off x="2555776" y="1955086"/>
            <a:ext cx="4104456" cy="45719"/>
          </a:xfrm>
          <a:prstGeom prst="roundRect">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SA" sz="2000"/>
          </a:p>
        </p:txBody>
      </p:sp>
      <p:sp>
        <p:nvSpPr>
          <p:cNvPr id="74" name="سهم للأسفل 73"/>
          <p:cNvSpPr/>
          <p:nvPr/>
        </p:nvSpPr>
        <p:spPr>
          <a:xfrm rot="19204015">
            <a:off x="7105660" y="3041414"/>
            <a:ext cx="153294" cy="658178"/>
          </a:xfrm>
          <a:prstGeom prst="downArrow">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SA" sz="2000"/>
          </a:p>
        </p:txBody>
      </p:sp>
      <p:sp>
        <p:nvSpPr>
          <p:cNvPr id="78" name="سهم للأسفل 77"/>
          <p:cNvSpPr/>
          <p:nvPr/>
        </p:nvSpPr>
        <p:spPr>
          <a:xfrm rot="2395985" flipH="1">
            <a:off x="6097548" y="3041414"/>
            <a:ext cx="153294" cy="658178"/>
          </a:xfrm>
          <a:prstGeom prst="downArrow">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SA" sz="2000"/>
          </a:p>
        </p:txBody>
      </p:sp>
      <p:sp>
        <p:nvSpPr>
          <p:cNvPr id="87" name="سهم للأسفل 86"/>
          <p:cNvSpPr/>
          <p:nvPr/>
        </p:nvSpPr>
        <p:spPr>
          <a:xfrm rot="19204015">
            <a:off x="2929196" y="3041414"/>
            <a:ext cx="153294" cy="658178"/>
          </a:xfrm>
          <a:prstGeom prst="downArrow">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SA" sz="2000"/>
          </a:p>
        </p:txBody>
      </p:sp>
      <p:sp>
        <p:nvSpPr>
          <p:cNvPr id="88" name="سهم للأسفل 87"/>
          <p:cNvSpPr/>
          <p:nvPr/>
        </p:nvSpPr>
        <p:spPr>
          <a:xfrm rot="2395985" flipH="1">
            <a:off x="1921084" y="3041414"/>
            <a:ext cx="153294" cy="658178"/>
          </a:xfrm>
          <a:prstGeom prst="downArrow">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SA" sz="2000"/>
          </a:p>
        </p:txBody>
      </p:sp>
      <p:sp>
        <p:nvSpPr>
          <p:cNvPr id="91" name="سهم للأسفل 90"/>
          <p:cNvSpPr/>
          <p:nvPr/>
        </p:nvSpPr>
        <p:spPr>
          <a:xfrm rot="19204015">
            <a:off x="7933718" y="5174632"/>
            <a:ext cx="153294" cy="658178"/>
          </a:xfrm>
          <a:prstGeom prst="downArrow">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SA" sz="2000"/>
          </a:p>
        </p:txBody>
      </p:sp>
      <p:sp>
        <p:nvSpPr>
          <p:cNvPr id="92" name="سهم للأسفل 91"/>
          <p:cNvSpPr/>
          <p:nvPr/>
        </p:nvSpPr>
        <p:spPr>
          <a:xfrm rot="2395985" flipH="1">
            <a:off x="7465700" y="5174632"/>
            <a:ext cx="153294" cy="658178"/>
          </a:xfrm>
          <a:prstGeom prst="downArrow">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SA" sz="2000"/>
          </a:p>
        </p:txBody>
      </p:sp>
      <p:sp>
        <p:nvSpPr>
          <p:cNvPr id="93" name="شكل بيضاوي 92"/>
          <p:cNvSpPr/>
          <p:nvPr/>
        </p:nvSpPr>
        <p:spPr>
          <a:xfrm>
            <a:off x="7991872" y="5805264"/>
            <a:ext cx="828600" cy="82860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2400" b="1" dirty="0" smtClean="0"/>
              <a:t>LC</a:t>
            </a:r>
            <a:endParaRPr lang="en-US" dirty="0" smtClean="0"/>
          </a:p>
        </p:txBody>
      </p:sp>
      <p:sp>
        <p:nvSpPr>
          <p:cNvPr id="94" name="شكل بيضاوي 93"/>
          <p:cNvSpPr/>
          <p:nvPr/>
        </p:nvSpPr>
        <p:spPr>
          <a:xfrm>
            <a:off x="6804818" y="5786454"/>
            <a:ext cx="1053330" cy="828600"/>
          </a:xfrm>
          <a:prstGeom prst="ellipse">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en-GB" sz="2400" b="1" dirty="0" smtClean="0"/>
              <a:t>K10</a:t>
            </a:r>
            <a:endParaRPr lang="en-US" dirty="0" smtClean="0"/>
          </a:p>
        </p:txBody>
      </p:sp>
      <p:sp>
        <p:nvSpPr>
          <p:cNvPr id="95" name="سهم للأسفل 94"/>
          <p:cNvSpPr/>
          <p:nvPr/>
        </p:nvSpPr>
        <p:spPr>
          <a:xfrm rot="19204015">
            <a:off x="5845486" y="5174632"/>
            <a:ext cx="153294" cy="658178"/>
          </a:xfrm>
          <a:prstGeom prst="downArrow">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SA" sz="2000"/>
          </a:p>
        </p:txBody>
      </p:sp>
      <p:sp>
        <p:nvSpPr>
          <p:cNvPr id="96" name="سهم للأسفل 95"/>
          <p:cNvSpPr/>
          <p:nvPr/>
        </p:nvSpPr>
        <p:spPr>
          <a:xfrm rot="2395985" flipH="1">
            <a:off x="5377468" y="5174632"/>
            <a:ext cx="153294" cy="658178"/>
          </a:xfrm>
          <a:prstGeom prst="downArrow">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SA" sz="2000"/>
          </a:p>
        </p:txBody>
      </p:sp>
      <p:sp>
        <p:nvSpPr>
          <p:cNvPr id="97" name="شكل بيضاوي 96"/>
          <p:cNvSpPr/>
          <p:nvPr/>
        </p:nvSpPr>
        <p:spPr>
          <a:xfrm>
            <a:off x="5903640" y="5805264"/>
            <a:ext cx="828600" cy="82860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2400" b="1" dirty="0" smtClean="0"/>
              <a:t>LC</a:t>
            </a:r>
            <a:endParaRPr lang="en-US" dirty="0" smtClean="0"/>
          </a:p>
        </p:txBody>
      </p:sp>
      <p:sp>
        <p:nvSpPr>
          <p:cNvPr id="98" name="شكل بيضاوي 97"/>
          <p:cNvSpPr/>
          <p:nvPr/>
        </p:nvSpPr>
        <p:spPr>
          <a:xfrm>
            <a:off x="4764874" y="5782114"/>
            <a:ext cx="998422" cy="828600"/>
          </a:xfrm>
          <a:prstGeom prst="ellipse">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en-GB" sz="2400" b="1" dirty="0" smtClean="0"/>
              <a:t>K10</a:t>
            </a:r>
            <a:endParaRPr lang="en-US" dirty="0" smtClean="0"/>
          </a:p>
        </p:txBody>
      </p:sp>
      <p:sp>
        <p:nvSpPr>
          <p:cNvPr id="99" name="سهم للأسفل 98"/>
          <p:cNvSpPr/>
          <p:nvPr/>
        </p:nvSpPr>
        <p:spPr>
          <a:xfrm rot="19204015">
            <a:off x="3757254" y="5174632"/>
            <a:ext cx="153294" cy="658178"/>
          </a:xfrm>
          <a:prstGeom prst="downArrow">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SA" sz="2000"/>
          </a:p>
        </p:txBody>
      </p:sp>
      <p:sp>
        <p:nvSpPr>
          <p:cNvPr id="100" name="سهم للأسفل 99"/>
          <p:cNvSpPr/>
          <p:nvPr/>
        </p:nvSpPr>
        <p:spPr>
          <a:xfrm rot="2395985" flipH="1">
            <a:off x="3289236" y="5174632"/>
            <a:ext cx="153294" cy="658178"/>
          </a:xfrm>
          <a:prstGeom prst="downArrow">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SA" sz="2000"/>
          </a:p>
        </p:txBody>
      </p:sp>
      <p:sp>
        <p:nvSpPr>
          <p:cNvPr id="101" name="شكل بيضاوي 100"/>
          <p:cNvSpPr/>
          <p:nvPr/>
        </p:nvSpPr>
        <p:spPr>
          <a:xfrm>
            <a:off x="3815408" y="5805264"/>
            <a:ext cx="828600" cy="82860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2400" b="1" dirty="0" smtClean="0"/>
              <a:t>LC</a:t>
            </a:r>
            <a:endParaRPr lang="en-US" dirty="0" smtClean="0"/>
          </a:p>
        </p:txBody>
      </p:sp>
      <p:sp>
        <p:nvSpPr>
          <p:cNvPr id="102" name="شكل بيضاوي 101"/>
          <p:cNvSpPr/>
          <p:nvPr/>
        </p:nvSpPr>
        <p:spPr>
          <a:xfrm>
            <a:off x="2631599" y="5793689"/>
            <a:ext cx="1086390" cy="828600"/>
          </a:xfrm>
          <a:prstGeom prst="ellipse">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en-GB" sz="2400" b="1" dirty="0" smtClean="0"/>
              <a:t>K10</a:t>
            </a:r>
            <a:endParaRPr lang="en-US" dirty="0" smtClean="0"/>
          </a:p>
        </p:txBody>
      </p:sp>
      <p:sp>
        <p:nvSpPr>
          <p:cNvPr id="103" name="سهم للأسفل 102"/>
          <p:cNvSpPr/>
          <p:nvPr/>
        </p:nvSpPr>
        <p:spPr>
          <a:xfrm rot="19204015">
            <a:off x="1669022" y="5174632"/>
            <a:ext cx="153294" cy="658178"/>
          </a:xfrm>
          <a:prstGeom prst="downArrow">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SA" sz="2000"/>
          </a:p>
        </p:txBody>
      </p:sp>
      <p:sp>
        <p:nvSpPr>
          <p:cNvPr id="104" name="سهم للأسفل 103"/>
          <p:cNvSpPr/>
          <p:nvPr/>
        </p:nvSpPr>
        <p:spPr>
          <a:xfrm rot="2395985" flipH="1">
            <a:off x="1201004" y="5174632"/>
            <a:ext cx="153294" cy="658178"/>
          </a:xfrm>
          <a:prstGeom prst="downArrow">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SA" sz="2000"/>
          </a:p>
        </p:txBody>
      </p:sp>
      <p:sp>
        <p:nvSpPr>
          <p:cNvPr id="105" name="شكل بيضاوي 104"/>
          <p:cNvSpPr/>
          <p:nvPr/>
        </p:nvSpPr>
        <p:spPr>
          <a:xfrm>
            <a:off x="1727176" y="5805264"/>
            <a:ext cx="828600" cy="82860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2400" b="1" dirty="0" smtClean="0"/>
              <a:t>LC</a:t>
            </a:r>
            <a:endParaRPr lang="en-US" dirty="0" smtClean="0"/>
          </a:p>
        </p:txBody>
      </p:sp>
      <p:sp>
        <p:nvSpPr>
          <p:cNvPr id="106" name="شكل بيضاوي 105"/>
          <p:cNvSpPr/>
          <p:nvPr/>
        </p:nvSpPr>
        <p:spPr>
          <a:xfrm>
            <a:off x="560040" y="5805264"/>
            <a:ext cx="1083002" cy="828600"/>
          </a:xfrm>
          <a:prstGeom prst="ellipse">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en-GB" sz="2400" b="1" dirty="0" smtClean="0"/>
              <a:t>K10</a:t>
            </a:r>
            <a:endParaRPr lang="en-US" dirty="0" smtClean="0"/>
          </a:p>
        </p:txBody>
      </p:sp>
      <p:sp>
        <p:nvSpPr>
          <p:cNvPr id="107" name="مستطيل مستدير الزوايا 106"/>
          <p:cNvSpPr/>
          <p:nvPr/>
        </p:nvSpPr>
        <p:spPr>
          <a:xfrm>
            <a:off x="4499992" y="1493334"/>
            <a:ext cx="72008" cy="504056"/>
          </a:xfrm>
          <a:prstGeom prst="roundRect">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SA" sz="2000"/>
          </a:p>
        </p:txBody>
      </p:sp>
      <p:sp>
        <p:nvSpPr>
          <p:cNvPr id="82" name="مستطيل مستدير الزوايا 81"/>
          <p:cNvSpPr/>
          <p:nvPr/>
        </p:nvSpPr>
        <p:spPr>
          <a:xfrm>
            <a:off x="6911752" y="3717032"/>
            <a:ext cx="1836712" cy="1620688"/>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sz="2000" b="1" dirty="0" smtClean="0"/>
          </a:p>
          <a:p>
            <a:pPr algn="ctr"/>
            <a:endParaRPr lang="ar-SA" sz="2000" b="1" dirty="0" smtClean="0"/>
          </a:p>
          <a:p>
            <a:pPr algn="ctr"/>
            <a:endParaRPr lang="ar-SA" sz="2000" b="1" dirty="0" smtClean="0"/>
          </a:p>
          <a:p>
            <a:pPr algn="ctr"/>
            <a:endParaRPr lang="en-US" sz="2000" dirty="0" smtClean="0"/>
          </a:p>
        </p:txBody>
      </p:sp>
      <p:sp>
        <p:nvSpPr>
          <p:cNvPr id="86" name="مستطيل مستدير الزوايا 85"/>
          <p:cNvSpPr/>
          <p:nvPr/>
        </p:nvSpPr>
        <p:spPr>
          <a:xfrm>
            <a:off x="4788024" y="3717032"/>
            <a:ext cx="1836712" cy="1620688"/>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endParaRPr lang="ar-SA" sz="2000" b="1" dirty="0" smtClean="0"/>
          </a:p>
          <a:p>
            <a:endParaRPr lang="ar-SA" sz="2000" b="1" dirty="0" smtClean="0"/>
          </a:p>
          <a:p>
            <a:endParaRPr lang="ar-SA" sz="2000" b="1" dirty="0" smtClean="0"/>
          </a:p>
          <a:p>
            <a:endParaRPr lang="ar-SA" sz="2000" dirty="0"/>
          </a:p>
        </p:txBody>
      </p:sp>
      <p:sp>
        <p:nvSpPr>
          <p:cNvPr id="89" name="مستطيل مستدير الزوايا 88"/>
          <p:cNvSpPr/>
          <p:nvPr/>
        </p:nvSpPr>
        <p:spPr>
          <a:xfrm>
            <a:off x="2735288" y="3717032"/>
            <a:ext cx="1836712" cy="162068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ar-SA" sz="2000" b="1" dirty="0" smtClean="0"/>
          </a:p>
          <a:p>
            <a:pPr algn="ctr"/>
            <a:endParaRPr lang="ar-SA" sz="2000" b="1" dirty="0" smtClean="0"/>
          </a:p>
          <a:p>
            <a:pPr algn="ctr"/>
            <a:endParaRPr lang="ar-SA" sz="2000" dirty="0"/>
          </a:p>
        </p:txBody>
      </p:sp>
      <p:sp>
        <p:nvSpPr>
          <p:cNvPr id="90" name="مستطيل مستدير الزوايا 89"/>
          <p:cNvSpPr/>
          <p:nvPr/>
        </p:nvSpPr>
        <p:spPr>
          <a:xfrm>
            <a:off x="611560" y="3717032"/>
            <a:ext cx="1836712" cy="162068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ar-SA" sz="2000" b="1" dirty="0" smtClean="0"/>
          </a:p>
          <a:p>
            <a:pPr algn="ctr"/>
            <a:endParaRPr lang="ar-SA" sz="2000" b="1" dirty="0" smtClean="0"/>
          </a:p>
          <a:p>
            <a:pPr algn="ctr"/>
            <a:endParaRPr lang="ar-SA" sz="2000" dirty="0"/>
          </a:p>
        </p:txBody>
      </p:sp>
      <p:graphicFrame>
        <p:nvGraphicFramePr>
          <p:cNvPr id="83972" name="Object 4"/>
          <p:cNvGraphicFramePr>
            <a:graphicFrameLocks noChangeAspect="1"/>
          </p:cNvGraphicFramePr>
          <p:nvPr/>
        </p:nvGraphicFramePr>
        <p:xfrm>
          <a:off x="7000892" y="3929066"/>
          <a:ext cx="1656916" cy="1121762"/>
        </p:xfrm>
        <a:graphic>
          <a:graphicData uri="http://schemas.openxmlformats.org/presentationml/2006/ole">
            <mc:AlternateContent xmlns:mc="http://schemas.openxmlformats.org/markup-compatibility/2006">
              <mc:Choice xmlns:v="urn:schemas-microsoft-com:vml" Requires="v">
                <p:oleObj spid="_x0000_s552966" name="CS ChemDraw Drawing" r:id="rId3" imgW="1151789" imgH="676365" progId="">
                  <p:embed/>
                </p:oleObj>
              </mc:Choice>
              <mc:Fallback>
                <p:oleObj name="CS ChemDraw Drawing" r:id="rId3" imgW="1151789" imgH="676365"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92" y="3929066"/>
                        <a:ext cx="1656916" cy="112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74" name="Object 6"/>
          <p:cNvGraphicFramePr>
            <a:graphicFrameLocks noChangeAspect="1"/>
          </p:cNvGraphicFramePr>
          <p:nvPr/>
        </p:nvGraphicFramePr>
        <p:xfrm>
          <a:off x="4857752" y="3965779"/>
          <a:ext cx="1714512" cy="1000133"/>
        </p:xfrm>
        <a:graphic>
          <a:graphicData uri="http://schemas.openxmlformats.org/presentationml/2006/ole">
            <mc:AlternateContent xmlns:mc="http://schemas.openxmlformats.org/markup-compatibility/2006">
              <mc:Choice xmlns:v="urn:schemas-microsoft-com:vml" Requires="v">
                <p:oleObj spid="_x0000_s552967" name="CS ChemDraw Drawing" r:id="rId5" imgW="1243111" imgH="676365" progId="">
                  <p:embed/>
                </p:oleObj>
              </mc:Choice>
              <mc:Fallback>
                <p:oleObj name="CS ChemDraw Drawing" r:id="rId5" imgW="1243111" imgH="676365"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7752" y="3965779"/>
                        <a:ext cx="1714512" cy="1000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75" name="Object 7"/>
          <p:cNvGraphicFramePr>
            <a:graphicFrameLocks noChangeAspect="1"/>
          </p:cNvGraphicFramePr>
          <p:nvPr/>
        </p:nvGraphicFramePr>
        <p:xfrm>
          <a:off x="2857488" y="4000504"/>
          <a:ext cx="1679463" cy="1052557"/>
        </p:xfrm>
        <a:graphic>
          <a:graphicData uri="http://schemas.openxmlformats.org/presentationml/2006/ole">
            <mc:AlternateContent xmlns:mc="http://schemas.openxmlformats.org/markup-compatibility/2006">
              <mc:Choice xmlns:v="urn:schemas-microsoft-com:vml" Requires="v">
                <p:oleObj spid="_x0000_s552968" name="CS ChemDraw Drawing" r:id="rId7" imgW="1151789" imgH="722193" progId="">
                  <p:embed/>
                </p:oleObj>
              </mc:Choice>
              <mc:Fallback>
                <p:oleObj name="CS ChemDraw Drawing" r:id="rId7" imgW="1151789" imgH="722193"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7488" y="4000504"/>
                        <a:ext cx="1679463" cy="1052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76" name="Object 8"/>
          <p:cNvGraphicFramePr>
            <a:graphicFrameLocks noChangeAspect="1"/>
          </p:cNvGraphicFramePr>
          <p:nvPr/>
        </p:nvGraphicFramePr>
        <p:xfrm>
          <a:off x="617537" y="4000504"/>
          <a:ext cx="1811323" cy="1052557"/>
        </p:xfrm>
        <a:graphic>
          <a:graphicData uri="http://schemas.openxmlformats.org/presentationml/2006/ole">
            <mc:AlternateContent xmlns:mc="http://schemas.openxmlformats.org/markup-compatibility/2006">
              <mc:Choice xmlns:v="urn:schemas-microsoft-com:vml" Requires="v">
                <p:oleObj spid="_x0000_s552969" name="CS ChemDraw Drawing" r:id="rId9" imgW="1243111" imgH="722193" progId="">
                  <p:embed/>
                </p:oleObj>
              </mc:Choice>
              <mc:Fallback>
                <p:oleObj name="CS ChemDraw Drawing" r:id="rId9" imgW="1243111" imgH="722193"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537" y="4000504"/>
                        <a:ext cx="1811323" cy="1052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 name="شكل بيضاوي 68"/>
          <p:cNvSpPr/>
          <p:nvPr/>
        </p:nvSpPr>
        <p:spPr>
          <a:xfrm>
            <a:off x="285720" y="2357430"/>
            <a:ext cx="4286280" cy="928694"/>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2400" b="1" dirty="0" smtClean="0">
                <a:solidFill>
                  <a:schemeClr val="tx1"/>
                </a:solidFill>
              </a:rPr>
              <a:t>ثانياً: كواشف ألكلة ثنائية المجموعة الوظيفية</a:t>
            </a:r>
            <a:endParaRPr lang="en-US" sz="2400" dirty="0" smtClean="0">
              <a:solidFill>
                <a:schemeClr val="tx1"/>
              </a:solidFill>
            </a:endParaRPr>
          </a:p>
        </p:txBody>
      </p:sp>
      <p:sp>
        <p:nvSpPr>
          <p:cNvPr id="68" name="شكل بيضاوي 67"/>
          <p:cNvSpPr/>
          <p:nvPr/>
        </p:nvSpPr>
        <p:spPr>
          <a:xfrm>
            <a:off x="4786314" y="2346600"/>
            <a:ext cx="3857652" cy="939524"/>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2400" b="1" dirty="0" smtClean="0">
                <a:solidFill>
                  <a:schemeClr val="tx1"/>
                </a:solidFill>
              </a:rPr>
              <a:t>أولا: كواشف ألكلة أحادية المجموعة الوظيفية</a:t>
            </a:r>
            <a:endParaRPr lang="en-US" sz="2400" dirty="0" smtClean="0">
              <a:solidFill>
                <a:schemeClr val="tx1"/>
              </a:solidFill>
            </a:endParaRPr>
          </a:p>
        </p:txBody>
      </p:sp>
      <p:sp>
        <p:nvSpPr>
          <p:cNvPr id="65" name="سهم للأسفل 64"/>
          <p:cNvSpPr/>
          <p:nvPr/>
        </p:nvSpPr>
        <p:spPr>
          <a:xfrm>
            <a:off x="6588224" y="1955086"/>
            <a:ext cx="144016" cy="402344"/>
          </a:xfrm>
          <a:prstGeom prst="downArrow">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SA" sz="2000"/>
          </a:p>
        </p:txBody>
      </p:sp>
      <p:sp>
        <p:nvSpPr>
          <p:cNvPr id="66" name="سهم للأسفل 65"/>
          <p:cNvSpPr/>
          <p:nvPr/>
        </p:nvSpPr>
        <p:spPr>
          <a:xfrm>
            <a:off x="2483768" y="1955086"/>
            <a:ext cx="144016" cy="402344"/>
          </a:xfrm>
          <a:prstGeom prst="downArrow">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SA"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decel="50000" fill="hold">
                                          <p:stCondLst>
                                            <p:cond delay="0"/>
                                          </p:stCondLst>
                                        </p:cTn>
                                        <p:tgtEl>
                                          <p:spTgt spid="6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0"/>
                                        </p:tgtEl>
                                        <p:attrNameLst>
                                          <p:attrName>ppt_w</p:attrName>
                                        </p:attrNameLst>
                                      </p:cBhvr>
                                      <p:tavLst>
                                        <p:tav tm="0">
                                          <p:val>
                                            <p:strVal val="#ppt_w*.05"/>
                                          </p:val>
                                        </p:tav>
                                        <p:tav tm="100000">
                                          <p:val>
                                            <p:strVal val="#ppt_w"/>
                                          </p:val>
                                        </p:tav>
                                      </p:tavLst>
                                    </p:anim>
                                    <p:anim calcmode="lin" valueType="num">
                                      <p:cBhvr>
                                        <p:cTn id="10" dur="1000" fill="hold"/>
                                        <p:tgtEl>
                                          <p:spTgt spid="6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0"/>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07"/>
                                        </p:tgtEl>
                                        <p:attrNameLst>
                                          <p:attrName>style.visibility</p:attrName>
                                        </p:attrNameLst>
                                      </p:cBhvr>
                                      <p:to>
                                        <p:strVal val="visible"/>
                                      </p:to>
                                    </p:set>
                                    <p:animEffect transition="in" filter="wipe(up)">
                                      <p:cBhvr>
                                        <p:cTn id="18" dur="1000"/>
                                        <p:tgtEl>
                                          <p:spTgt spid="107"/>
                                        </p:tgtEl>
                                      </p:cBhvr>
                                    </p:animEffect>
                                  </p:childTnLst>
                                </p:cTn>
                              </p:par>
                            </p:childTnLst>
                          </p:cTn>
                        </p:par>
                        <p:par>
                          <p:cTn id="19" fill="hold">
                            <p:stCondLst>
                              <p:cond delay="2000"/>
                            </p:stCondLst>
                            <p:childTnLst>
                              <p:par>
                                <p:cTn id="20" presetID="16" presetClass="entr" presetSubtype="37" fill="hold" grpId="0" nodeType="after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barn(outVertical)">
                                      <p:cBhvr>
                                        <p:cTn id="22" dur="1000"/>
                                        <p:tgtEl>
                                          <p:spTgt spid="64"/>
                                        </p:tgtEl>
                                      </p:cBhvr>
                                    </p:animEffect>
                                  </p:childTnLst>
                                </p:cTn>
                              </p:par>
                            </p:childTnLst>
                          </p:cTn>
                        </p:par>
                        <p:par>
                          <p:cTn id="23" fill="hold">
                            <p:stCondLst>
                              <p:cond delay="3000"/>
                            </p:stCondLst>
                            <p:childTnLst>
                              <p:par>
                                <p:cTn id="24" presetID="22" presetClass="entr" presetSubtype="1" fill="hold" grpId="0"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up)">
                                      <p:cBhvr>
                                        <p:cTn id="26" dur="1000"/>
                                        <p:tgtEl>
                                          <p:spTgt spid="65"/>
                                        </p:tgtEl>
                                      </p:cBhvr>
                                    </p:animEffect>
                                  </p:childTnLst>
                                </p:cTn>
                              </p:par>
                            </p:childTnLst>
                          </p:cTn>
                        </p:par>
                        <p:par>
                          <p:cTn id="27" fill="hold">
                            <p:stCondLst>
                              <p:cond delay="4000"/>
                            </p:stCondLst>
                            <p:childTnLst>
                              <p:par>
                                <p:cTn id="28" presetID="2" presetClass="entr" presetSubtype="2" fill="hold" grpId="0" nodeType="afterEffect">
                                  <p:stCondLst>
                                    <p:cond delay="0"/>
                                  </p:stCondLst>
                                  <p:childTnLst>
                                    <p:set>
                                      <p:cBhvr>
                                        <p:cTn id="29" dur="1" fill="hold">
                                          <p:stCondLst>
                                            <p:cond delay="0"/>
                                          </p:stCondLst>
                                        </p:cTn>
                                        <p:tgtEl>
                                          <p:spTgt spid="68"/>
                                        </p:tgtEl>
                                        <p:attrNameLst>
                                          <p:attrName>style.visibility</p:attrName>
                                        </p:attrNameLst>
                                      </p:cBhvr>
                                      <p:to>
                                        <p:strVal val="visible"/>
                                      </p:to>
                                    </p:set>
                                    <p:anim calcmode="lin" valueType="num">
                                      <p:cBhvr additive="base">
                                        <p:cTn id="30" dur="1000" fill="hold"/>
                                        <p:tgtEl>
                                          <p:spTgt spid="68"/>
                                        </p:tgtEl>
                                        <p:attrNameLst>
                                          <p:attrName>ppt_x</p:attrName>
                                        </p:attrNameLst>
                                      </p:cBhvr>
                                      <p:tavLst>
                                        <p:tav tm="0">
                                          <p:val>
                                            <p:strVal val="1+#ppt_w/2"/>
                                          </p:val>
                                        </p:tav>
                                        <p:tav tm="100000">
                                          <p:val>
                                            <p:strVal val="#ppt_x"/>
                                          </p:val>
                                        </p:tav>
                                      </p:tavLst>
                                    </p:anim>
                                    <p:anim calcmode="lin" valueType="num">
                                      <p:cBhvr additive="base">
                                        <p:cTn id="31" dur="1000" fill="hold"/>
                                        <p:tgtEl>
                                          <p:spTgt spid="68"/>
                                        </p:tgtEl>
                                        <p:attrNameLst>
                                          <p:attrName>ppt_y</p:attrName>
                                        </p:attrNameLst>
                                      </p:cBhvr>
                                      <p:tavLst>
                                        <p:tav tm="0">
                                          <p:val>
                                            <p:strVal val="#ppt_y"/>
                                          </p:val>
                                        </p:tav>
                                        <p:tav tm="100000">
                                          <p:val>
                                            <p:strVal val="#ppt_y"/>
                                          </p:val>
                                        </p:tav>
                                      </p:tavLst>
                                    </p:anim>
                                  </p:childTnLst>
                                </p:cTn>
                              </p:par>
                            </p:childTnLst>
                          </p:cTn>
                        </p:par>
                        <p:par>
                          <p:cTn id="32" fill="hold">
                            <p:stCondLst>
                              <p:cond delay="5000"/>
                            </p:stCondLst>
                            <p:childTnLst>
                              <p:par>
                                <p:cTn id="33" presetID="22" presetClass="entr" presetSubtype="1"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up)">
                                      <p:cBhvr>
                                        <p:cTn id="35" dur="1000"/>
                                        <p:tgtEl>
                                          <p:spTgt spid="66"/>
                                        </p:tgtEl>
                                      </p:cBhvr>
                                    </p:animEffect>
                                  </p:childTnLst>
                                </p:cTn>
                              </p:par>
                            </p:childTnLst>
                          </p:cTn>
                        </p:par>
                        <p:par>
                          <p:cTn id="36" fill="hold">
                            <p:stCondLst>
                              <p:cond delay="6000"/>
                            </p:stCondLst>
                            <p:childTnLst>
                              <p:par>
                                <p:cTn id="37" presetID="2" presetClass="entr" presetSubtype="8" fill="hold" grpId="0" nodeType="afterEffect">
                                  <p:stCondLst>
                                    <p:cond delay="0"/>
                                  </p:stCondLst>
                                  <p:childTnLst>
                                    <p:set>
                                      <p:cBhvr>
                                        <p:cTn id="38" dur="1" fill="hold">
                                          <p:stCondLst>
                                            <p:cond delay="0"/>
                                          </p:stCondLst>
                                        </p:cTn>
                                        <p:tgtEl>
                                          <p:spTgt spid="69"/>
                                        </p:tgtEl>
                                        <p:attrNameLst>
                                          <p:attrName>style.visibility</p:attrName>
                                        </p:attrNameLst>
                                      </p:cBhvr>
                                      <p:to>
                                        <p:strVal val="visible"/>
                                      </p:to>
                                    </p:set>
                                    <p:anim calcmode="lin" valueType="num">
                                      <p:cBhvr additive="base">
                                        <p:cTn id="39" dur="1000" fill="hold"/>
                                        <p:tgtEl>
                                          <p:spTgt spid="69"/>
                                        </p:tgtEl>
                                        <p:attrNameLst>
                                          <p:attrName>ppt_x</p:attrName>
                                        </p:attrNameLst>
                                      </p:cBhvr>
                                      <p:tavLst>
                                        <p:tav tm="0">
                                          <p:val>
                                            <p:strVal val="0-#ppt_w/2"/>
                                          </p:val>
                                        </p:tav>
                                        <p:tav tm="100000">
                                          <p:val>
                                            <p:strVal val="#ppt_x"/>
                                          </p:val>
                                        </p:tav>
                                      </p:tavLst>
                                    </p:anim>
                                    <p:anim calcmode="lin" valueType="num">
                                      <p:cBhvr additive="base">
                                        <p:cTn id="40" dur="1000" fill="hold"/>
                                        <p:tgtEl>
                                          <p:spTgt spid="69"/>
                                        </p:tgtEl>
                                        <p:attrNameLst>
                                          <p:attrName>ppt_y</p:attrName>
                                        </p:attrNameLst>
                                      </p:cBhvr>
                                      <p:tavLst>
                                        <p:tav tm="0">
                                          <p:val>
                                            <p:strVal val="#ppt_y"/>
                                          </p:val>
                                        </p:tav>
                                        <p:tav tm="100000">
                                          <p:val>
                                            <p:strVal val="#ppt_y"/>
                                          </p:val>
                                        </p:tav>
                                      </p:tavLst>
                                    </p:anim>
                                  </p:childTnLst>
                                </p:cTn>
                              </p:par>
                            </p:childTnLst>
                          </p:cTn>
                        </p:par>
                        <p:par>
                          <p:cTn id="41" fill="hold">
                            <p:stCondLst>
                              <p:cond delay="7000"/>
                            </p:stCondLst>
                            <p:childTnLst>
                              <p:par>
                                <p:cTn id="42" presetID="18" presetClass="entr" presetSubtype="6" fill="hold" grpId="0"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strips(downRight)">
                                      <p:cBhvr>
                                        <p:cTn id="44" dur="1000"/>
                                        <p:tgtEl>
                                          <p:spTgt spid="74"/>
                                        </p:tgtEl>
                                      </p:cBhvr>
                                    </p:animEffect>
                                  </p:childTnLst>
                                </p:cTn>
                              </p:par>
                            </p:childTnLst>
                          </p:cTn>
                        </p:par>
                        <p:par>
                          <p:cTn id="45" fill="hold">
                            <p:stCondLst>
                              <p:cond delay="8000"/>
                            </p:stCondLst>
                            <p:childTnLst>
                              <p:par>
                                <p:cTn id="46" presetID="3" presetClass="entr" presetSubtype="10" fill="hold" grpId="0" nodeType="after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blinds(horizontal)">
                                      <p:cBhvr>
                                        <p:cTn id="48" dur="1000"/>
                                        <p:tgtEl>
                                          <p:spTgt spid="82"/>
                                        </p:tgtEl>
                                      </p:cBhvr>
                                    </p:animEffect>
                                  </p:childTnLst>
                                </p:cTn>
                              </p:par>
                              <p:par>
                                <p:cTn id="49" presetID="3" presetClass="entr" presetSubtype="10" fill="hold" nodeType="withEffect">
                                  <p:stCondLst>
                                    <p:cond delay="0"/>
                                  </p:stCondLst>
                                  <p:childTnLst>
                                    <p:set>
                                      <p:cBhvr>
                                        <p:cTn id="50" dur="1" fill="hold">
                                          <p:stCondLst>
                                            <p:cond delay="0"/>
                                          </p:stCondLst>
                                        </p:cTn>
                                        <p:tgtEl>
                                          <p:spTgt spid="83972"/>
                                        </p:tgtEl>
                                        <p:attrNameLst>
                                          <p:attrName>style.visibility</p:attrName>
                                        </p:attrNameLst>
                                      </p:cBhvr>
                                      <p:to>
                                        <p:strVal val="visible"/>
                                      </p:to>
                                    </p:set>
                                    <p:animEffect transition="in" filter="blinds(horizontal)">
                                      <p:cBhvr>
                                        <p:cTn id="51" dur="1000"/>
                                        <p:tgtEl>
                                          <p:spTgt spid="83972"/>
                                        </p:tgtEl>
                                      </p:cBhvr>
                                    </p:animEffect>
                                  </p:childTnLst>
                                </p:cTn>
                              </p:par>
                            </p:childTnLst>
                          </p:cTn>
                        </p:par>
                        <p:par>
                          <p:cTn id="52" fill="hold">
                            <p:stCondLst>
                              <p:cond delay="9000"/>
                            </p:stCondLst>
                            <p:childTnLst>
                              <p:par>
                                <p:cTn id="53" presetID="18" presetClass="entr" presetSubtype="12" fill="hold" grpId="0" nodeType="afterEffect">
                                  <p:stCondLst>
                                    <p:cond delay="0"/>
                                  </p:stCondLst>
                                  <p:childTnLst>
                                    <p:set>
                                      <p:cBhvr>
                                        <p:cTn id="54" dur="1" fill="hold">
                                          <p:stCondLst>
                                            <p:cond delay="0"/>
                                          </p:stCondLst>
                                        </p:cTn>
                                        <p:tgtEl>
                                          <p:spTgt spid="78"/>
                                        </p:tgtEl>
                                        <p:attrNameLst>
                                          <p:attrName>style.visibility</p:attrName>
                                        </p:attrNameLst>
                                      </p:cBhvr>
                                      <p:to>
                                        <p:strVal val="visible"/>
                                      </p:to>
                                    </p:set>
                                    <p:animEffect transition="in" filter="strips(downLeft)">
                                      <p:cBhvr>
                                        <p:cTn id="55" dur="1000"/>
                                        <p:tgtEl>
                                          <p:spTgt spid="78"/>
                                        </p:tgtEl>
                                      </p:cBhvr>
                                    </p:animEffect>
                                  </p:childTnLst>
                                </p:cTn>
                              </p:par>
                            </p:childTnLst>
                          </p:cTn>
                        </p:par>
                        <p:par>
                          <p:cTn id="56" fill="hold">
                            <p:stCondLst>
                              <p:cond delay="10000"/>
                            </p:stCondLst>
                            <p:childTnLst>
                              <p:par>
                                <p:cTn id="57" presetID="3" presetClass="entr" presetSubtype="10" fill="hold" grpId="0" nodeType="afterEffect">
                                  <p:stCondLst>
                                    <p:cond delay="0"/>
                                  </p:stCondLst>
                                  <p:childTnLst>
                                    <p:set>
                                      <p:cBhvr>
                                        <p:cTn id="58" dur="1" fill="hold">
                                          <p:stCondLst>
                                            <p:cond delay="0"/>
                                          </p:stCondLst>
                                        </p:cTn>
                                        <p:tgtEl>
                                          <p:spTgt spid="86"/>
                                        </p:tgtEl>
                                        <p:attrNameLst>
                                          <p:attrName>style.visibility</p:attrName>
                                        </p:attrNameLst>
                                      </p:cBhvr>
                                      <p:to>
                                        <p:strVal val="visible"/>
                                      </p:to>
                                    </p:set>
                                    <p:animEffect transition="in" filter="blinds(horizontal)">
                                      <p:cBhvr>
                                        <p:cTn id="59" dur="1000"/>
                                        <p:tgtEl>
                                          <p:spTgt spid="86"/>
                                        </p:tgtEl>
                                      </p:cBhvr>
                                    </p:animEffect>
                                  </p:childTnLst>
                                </p:cTn>
                              </p:par>
                              <p:par>
                                <p:cTn id="60" presetID="3" presetClass="entr" presetSubtype="10" fill="hold" nodeType="withEffect">
                                  <p:stCondLst>
                                    <p:cond delay="0"/>
                                  </p:stCondLst>
                                  <p:childTnLst>
                                    <p:set>
                                      <p:cBhvr>
                                        <p:cTn id="61" dur="1" fill="hold">
                                          <p:stCondLst>
                                            <p:cond delay="0"/>
                                          </p:stCondLst>
                                        </p:cTn>
                                        <p:tgtEl>
                                          <p:spTgt spid="83974"/>
                                        </p:tgtEl>
                                        <p:attrNameLst>
                                          <p:attrName>style.visibility</p:attrName>
                                        </p:attrNameLst>
                                      </p:cBhvr>
                                      <p:to>
                                        <p:strVal val="visible"/>
                                      </p:to>
                                    </p:set>
                                    <p:animEffect transition="in" filter="blinds(horizontal)">
                                      <p:cBhvr>
                                        <p:cTn id="62" dur="1000"/>
                                        <p:tgtEl>
                                          <p:spTgt spid="83974"/>
                                        </p:tgtEl>
                                      </p:cBhvr>
                                    </p:animEffect>
                                  </p:childTnLst>
                                </p:cTn>
                              </p:par>
                            </p:childTnLst>
                          </p:cTn>
                        </p:par>
                        <p:par>
                          <p:cTn id="63" fill="hold">
                            <p:stCondLst>
                              <p:cond delay="110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1000"/>
                                        <p:tgtEl>
                                          <p:spTgt spid="91"/>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92"/>
                                        </p:tgtEl>
                                        <p:attrNameLst>
                                          <p:attrName>style.visibility</p:attrName>
                                        </p:attrNameLst>
                                      </p:cBhvr>
                                      <p:to>
                                        <p:strVal val="visible"/>
                                      </p:to>
                                    </p:set>
                                    <p:animEffect transition="in" filter="wipe(up)">
                                      <p:cBhvr>
                                        <p:cTn id="69" dur="1000"/>
                                        <p:tgtEl>
                                          <p:spTgt spid="92"/>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Effect transition="in" filter="wipe(up)">
                                      <p:cBhvr>
                                        <p:cTn id="72" dur="1000"/>
                                        <p:tgtEl>
                                          <p:spTgt spid="95"/>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1000"/>
                                        <p:tgtEl>
                                          <p:spTgt spid="96"/>
                                        </p:tgtEl>
                                      </p:cBhvr>
                                    </p:animEffect>
                                  </p:childTnLst>
                                </p:cTn>
                              </p:par>
                            </p:childTnLst>
                          </p:cTn>
                        </p:par>
                        <p:par>
                          <p:cTn id="76" fill="hold">
                            <p:stCondLst>
                              <p:cond delay="12000"/>
                            </p:stCondLst>
                            <p:childTnLst>
                              <p:par>
                                <p:cTn id="77" presetID="6" presetClass="entr" presetSubtype="32" fill="hold" grpId="0" nodeType="afterEffect">
                                  <p:stCondLst>
                                    <p:cond delay="0"/>
                                  </p:stCondLst>
                                  <p:childTnLst>
                                    <p:set>
                                      <p:cBhvr>
                                        <p:cTn id="78" dur="1" fill="hold">
                                          <p:stCondLst>
                                            <p:cond delay="0"/>
                                          </p:stCondLst>
                                        </p:cTn>
                                        <p:tgtEl>
                                          <p:spTgt spid="93"/>
                                        </p:tgtEl>
                                        <p:attrNameLst>
                                          <p:attrName>style.visibility</p:attrName>
                                        </p:attrNameLst>
                                      </p:cBhvr>
                                      <p:to>
                                        <p:strVal val="visible"/>
                                      </p:to>
                                    </p:set>
                                    <p:animEffect transition="in" filter="circle(out)">
                                      <p:cBhvr>
                                        <p:cTn id="79" dur="1000"/>
                                        <p:tgtEl>
                                          <p:spTgt spid="93"/>
                                        </p:tgtEl>
                                      </p:cBhvr>
                                    </p:animEffect>
                                  </p:childTnLst>
                                </p:cTn>
                              </p:par>
                              <p:par>
                                <p:cTn id="80" presetID="6" presetClass="entr" presetSubtype="32" fill="hold" grpId="0" nodeType="withEffect">
                                  <p:stCondLst>
                                    <p:cond delay="0"/>
                                  </p:stCondLst>
                                  <p:childTnLst>
                                    <p:set>
                                      <p:cBhvr>
                                        <p:cTn id="81" dur="1" fill="hold">
                                          <p:stCondLst>
                                            <p:cond delay="0"/>
                                          </p:stCondLst>
                                        </p:cTn>
                                        <p:tgtEl>
                                          <p:spTgt spid="94"/>
                                        </p:tgtEl>
                                        <p:attrNameLst>
                                          <p:attrName>style.visibility</p:attrName>
                                        </p:attrNameLst>
                                      </p:cBhvr>
                                      <p:to>
                                        <p:strVal val="visible"/>
                                      </p:to>
                                    </p:set>
                                    <p:animEffect transition="in" filter="circle(out)">
                                      <p:cBhvr>
                                        <p:cTn id="82" dur="1000"/>
                                        <p:tgtEl>
                                          <p:spTgt spid="94"/>
                                        </p:tgtEl>
                                      </p:cBhvr>
                                    </p:animEffect>
                                  </p:childTnLst>
                                </p:cTn>
                              </p:par>
                              <p:par>
                                <p:cTn id="83" presetID="6" presetClass="entr" presetSubtype="32" fill="hold" grpId="0" nodeType="withEffect">
                                  <p:stCondLst>
                                    <p:cond delay="0"/>
                                  </p:stCondLst>
                                  <p:childTnLst>
                                    <p:set>
                                      <p:cBhvr>
                                        <p:cTn id="84" dur="1" fill="hold">
                                          <p:stCondLst>
                                            <p:cond delay="0"/>
                                          </p:stCondLst>
                                        </p:cTn>
                                        <p:tgtEl>
                                          <p:spTgt spid="97"/>
                                        </p:tgtEl>
                                        <p:attrNameLst>
                                          <p:attrName>style.visibility</p:attrName>
                                        </p:attrNameLst>
                                      </p:cBhvr>
                                      <p:to>
                                        <p:strVal val="visible"/>
                                      </p:to>
                                    </p:set>
                                    <p:animEffect transition="in" filter="circle(out)">
                                      <p:cBhvr>
                                        <p:cTn id="85" dur="1000"/>
                                        <p:tgtEl>
                                          <p:spTgt spid="97"/>
                                        </p:tgtEl>
                                      </p:cBhvr>
                                    </p:animEffect>
                                  </p:childTnLst>
                                </p:cTn>
                              </p:par>
                              <p:par>
                                <p:cTn id="86" presetID="6" presetClass="entr" presetSubtype="32" fill="hold" grpId="0" nodeType="withEffect">
                                  <p:stCondLst>
                                    <p:cond delay="0"/>
                                  </p:stCondLst>
                                  <p:childTnLst>
                                    <p:set>
                                      <p:cBhvr>
                                        <p:cTn id="87" dur="1" fill="hold">
                                          <p:stCondLst>
                                            <p:cond delay="0"/>
                                          </p:stCondLst>
                                        </p:cTn>
                                        <p:tgtEl>
                                          <p:spTgt spid="98"/>
                                        </p:tgtEl>
                                        <p:attrNameLst>
                                          <p:attrName>style.visibility</p:attrName>
                                        </p:attrNameLst>
                                      </p:cBhvr>
                                      <p:to>
                                        <p:strVal val="visible"/>
                                      </p:to>
                                    </p:set>
                                    <p:animEffect transition="in" filter="circle(out)">
                                      <p:cBhvr>
                                        <p:cTn id="88" dur="1000"/>
                                        <p:tgtEl>
                                          <p:spTgt spid="98"/>
                                        </p:tgtEl>
                                      </p:cBhvr>
                                    </p:animEffect>
                                  </p:childTnLst>
                                </p:cTn>
                              </p:par>
                            </p:childTnLst>
                          </p:cTn>
                        </p:par>
                        <p:par>
                          <p:cTn id="89" fill="hold">
                            <p:stCondLst>
                              <p:cond delay="13000"/>
                            </p:stCondLst>
                            <p:childTnLst>
                              <p:par>
                                <p:cTn id="90" presetID="18" presetClass="entr" presetSubtype="6" fill="hold" grpId="0" nodeType="afterEffect">
                                  <p:stCondLst>
                                    <p:cond delay="0"/>
                                  </p:stCondLst>
                                  <p:childTnLst>
                                    <p:set>
                                      <p:cBhvr>
                                        <p:cTn id="91" dur="1" fill="hold">
                                          <p:stCondLst>
                                            <p:cond delay="0"/>
                                          </p:stCondLst>
                                        </p:cTn>
                                        <p:tgtEl>
                                          <p:spTgt spid="87"/>
                                        </p:tgtEl>
                                        <p:attrNameLst>
                                          <p:attrName>style.visibility</p:attrName>
                                        </p:attrNameLst>
                                      </p:cBhvr>
                                      <p:to>
                                        <p:strVal val="visible"/>
                                      </p:to>
                                    </p:set>
                                    <p:animEffect transition="in" filter="strips(downRight)">
                                      <p:cBhvr>
                                        <p:cTn id="92" dur="1000"/>
                                        <p:tgtEl>
                                          <p:spTgt spid="87"/>
                                        </p:tgtEl>
                                      </p:cBhvr>
                                    </p:animEffect>
                                  </p:childTnLst>
                                </p:cTn>
                              </p:par>
                            </p:childTnLst>
                          </p:cTn>
                        </p:par>
                        <p:par>
                          <p:cTn id="93" fill="hold">
                            <p:stCondLst>
                              <p:cond delay="14000"/>
                            </p:stCondLst>
                            <p:childTnLst>
                              <p:par>
                                <p:cTn id="94" presetID="3" presetClass="entr" presetSubtype="10" fill="hold" grpId="0" nodeType="afterEffect">
                                  <p:stCondLst>
                                    <p:cond delay="0"/>
                                  </p:stCondLst>
                                  <p:childTnLst>
                                    <p:set>
                                      <p:cBhvr>
                                        <p:cTn id="95" dur="1" fill="hold">
                                          <p:stCondLst>
                                            <p:cond delay="0"/>
                                          </p:stCondLst>
                                        </p:cTn>
                                        <p:tgtEl>
                                          <p:spTgt spid="89"/>
                                        </p:tgtEl>
                                        <p:attrNameLst>
                                          <p:attrName>style.visibility</p:attrName>
                                        </p:attrNameLst>
                                      </p:cBhvr>
                                      <p:to>
                                        <p:strVal val="visible"/>
                                      </p:to>
                                    </p:set>
                                    <p:animEffect transition="in" filter="blinds(horizontal)">
                                      <p:cBhvr>
                                        <p:cTn id="96" dur="1000"/>
                                        <p:tgtEl>
                                          <p:spTgt spid="89"/>
                                        </p:tgtEl>
                                      </p:cBhvr>
                                    </p:animEffect>
                                  </p:childTnLst>
                                </p:cTn>
                              </p:par>
                              <p:par>
                                <p:cTn id="97" presetID="3" presetClass="entr" presetSubtype="10" fill="hold" nodeType="withEffect">
                                  <p:stCondLst>
                                    <p:cond delay="0"/>
                                  </p:stCondLst>
                                  <p:childTnLst>
                                    <p:set>
                                      <p:cBhvr>
                                        <p:cTn id="98" dur="1" fill="hold">
                                          <p:stCondLst>
                                            <p:cond delay="0"/>
                                          </p:stCondLst>
                                        </p:cTn>
                                        <p:tgtEl>
                                          <p:spTgt spid="83975"/>
                                        </p:tgtEl>
                                        <p:attrNameLst>
                                          <p:attrName>style.visibility</p:attrName>
                                        </p:attrNameLst>
                                      </p:cBhvr>
                                      <p:to>
                                        <p:strVal val="visible"/>
                                      </p:to>
                                    </p:set>
                                    <p:animEffect transition="in" filter="blinds(horizontal)">
                                      <p:cBhvr>
                                        <p:cTn id="99" dur="1000"/>
                                        <p:tgtEl>
                                          <p:spTgt spid="83975"/>
                                        </p:tgtEl>
                                      </p:cBhvr>
                                    </p:animEffect>
                                  </p:childTnLst>
                                </p:cTn>
                              </p:par>
                            </p:childTnLst>
                          </p:cTn>
                        </p:par>
                        <p:par>
                          <p:cTn id="100" fill="hold">
                            <p:stCondLst>
                              <p:cond delay="15000"/>
                            </p:stCondLst>
                            <p:childTnLst>
                              <p:par>
                                <p:cTn id="101" presetID="18" presetClass="entr" presetSubtype="12" fill="hold" grpId="0" nodeType="afterEffect">
                                  <p:stCondLst>
                                    <p:cond delay="0"/>
                                  </p:stCondLst>
                                  <p:childTnLst>
                                    <p:set>
                                      <p:cBhvr>
                                        <p:cTn id="102" dur="1" fill="hold">
                                          <p:stCondLst>
                                            <p:cond delay="0"/>
                                          </p:stCondLst>
                                        </p:cTn>
                                        <p:tgtEl>
                                          <p:spTgt spid="88"/>
                                        </p:tgtEl>
                                        <p:attrNameLst>
                                          <p:attrName>style.visibility</p:attrName>
                                        </p:attrNameLst>
                                      </p:cBhvr>
                                      <p:to>
                                        <p:strVal val="visible"/>
                                      </p:to>
                                    </p:set>
                                    <p:animEffect transition="in" filter="strips(downLeft)">
                                      <p:cBhvr>
                                        <p:cTn id="103" dur="1000"/>
                                        <p:tgtEl>
                                          <p:spTgt spid="88"/>
                                        </p:tgtEl>
                                      </p:cBhvr>
                                    </p:animEffect>
                                  </p:childTnLst>
                                </p:cTn>
                              </p:par>
                            </p:childTnLst>
                          </p:cTn>
                        </p:par>
                        <p:par>
                          <p:cTn id="104" fill="hold">
                            <p:stCondLst>
                              <p:cond delay="16000"/>
                            </p:stCondLst>
                            <p:childTnLst>
                              <p:par>
                                <p:cTn id="105" presetID="3" presetClass="entr" presetSubtype="10" fill="hold" grpId="0" nodeType="afterEffect">
                                  <p:stCondLst>
                                    <p:cond delay="0"/>
                                  </p:stCondLst>
                                  <p:childTnLst>
                                    <p:set>
                                      <p:cBhvr>
                                        <p:cTn id="106" dur="1" fill="hold">
                                          <p:stCondLst>
                                            <p:cond delay="0"/>
                                          </p:stCondLst>
                                        </p:cTn>
                                        <p:tgtEl>
                                          <p:spTgt spid="90"/>
                                        </p:tgtEl>
                                        <p:attrNameLst>
                                          <p:attrName>style.visibility</p:attrName>
                                        </p:attrNameLst>
                                      </p:cBhvr>
                                      <p:to>
                                        <p:strVal val="visible"/>
                                      </p:to>
                                    </p:set>
                                    <p:animEffect transition="in" filter="blinds(horizontal)">
                                      <p:cBhvr>
                                        <p:cTn id="107" dur="1000"/>
                                        <p:tgtEl>
                                          <p:spTgt spid="90"/>
                                        </p:tgtEl>
                                      </p:cBhvr>
                                    </p:animEffect>
                                  </p:childTnLst>
                                </p:cTn>
                              </p:par>
                              <p:par>
                                <p:cTn id="108" presetID="3" presetClass="entr" presetSubtype="10" fill="hold" nodeType="withEffect">
                                  <p:stCondLst>
                                    <p:cond delay="0"/>
                                  </p:stCondLst>
                                  <p:childTnLst>
                                    <p:set>
                                      <p:cBhvr>
                                        <p:cTn id="109" dur="1" fill="hold">
                                          <p:stCondLst>
                                            <p:cond delay="0"/>
                                          </p:stCondLst>
                                        </p:cTn>
                                        <p:tgtEl>
                                          <p:spTgt spid="83976"/>
                                        </p:tgtEl>
                                        <p:attrNameLst>
                                          <p:attrName>style.visibility</p:attrName>
                                        </p:attrNameLst>
                                      </p:cBhvr>
                                      <p:to>
                                        <p:strVal val="visible"/>
                                      </p:to>
                                    </p:set>
                                    <p:animEffect transition="in" filter="blinds(horizontal)">
                                      <p:cBhvr>
                                        <p:cTn id="110" dur="1000"/>
                                        <p:tgtEl>
                                          <p:spTgt spid="83976"/>
                                        </p:tgtEl>
                                      </p:cBhvr>
                                    </p:animEffect>
                                  </p:childTnLst>
                                </p:cTn>
                              </p:par>
                            </p:childTnLst>
                          </p:cTn>
                        </p:par>
                        <p:par>
                          <p:cTn id="111" fill="hold">
                            <p:stCondLst>
                              <p:cond delay="17000"/>
                            </p:stCondLst>
                            <p:childTnLst>
                              <p:par>
                                <p:cTn id="112" presetID="22" presetClass="entr" presetSubtype="1" fill="hold" grpId="0" nodeType="afterEffect">
                                  <p:stCondLst>
                                    <p:cond delay="0"/>
                                  </p:stCondLst>
                                  <p:childTnLst>
                                    <p:set>
                                      <p:cBhvr>
                                        <p:cTn id="113" dur="1" fill="hold">
                                          <p:stCondLst>
                                            <p:cond delay="0"/>
                                          </p:stCondLst>
                                        </p:cTn>
                                        <p:tgtEl>
                                          <p:spTgt spid="99"/>
                                        </p:tgtEl>
                                        <p:attrNameLst>
                                          <p:attrName>style.visibility</p:attrName>
                                        </p:attrNameLst>
                                      </p:cBhvr>
                                      <p:to>
                                        <p:strVal val="visible"/>
                                      </p:to>
                                    </p:set>
                                    <p:animEffect transition="in" filter="wipe(up)">
                                      <p:cBhvr>
                                        <p:cTn id="114" dur="1000"/>
                                        <p:tgtEl>
                                          <p:spTgt spid="99"/>
                                        </p:tgtEl>
                                      </p:cBhvr>
                                    </p:animEffect>
                                  </p:childTnLst>
                                </p:cTn>
                              </p:par>
                              <p:par>
                                <p:cTn id="115" presetID="22" presetClass="entr" presetSubtype="1" fill="hold" grpId="0" nodeType="withEffect">
                                  <p:stCondLst>
                                    <p:cond delay="0"/>
                                  </p:stCondLst>
                                  <p:childTnLst>
                                    <p:set>
                                      <p:cBhvr>
                                        <p:cTn id="116" dur="1" fill="hold">
                                          <p:stCondLst>
                                            <p:cond delay="0"/>
                                          </p:stCondLst>
                                        </p:cTn>
                                        <p:tgtEl>
                                          <p:spTgt spid="100"/>
                                        </p:tgtEl>
                                        <p:attrNameLst>
                                          <p:attrName>style.visibility</p:attrName>
                                        </p:attrNameLst>
                                      </p:cBhvr>
                                      <p:to>
                                        <p:strVal val="visible"/>
                                      </p:to>
                                    </p:set>
                                    <p:animEffect transition="in" filter="wipe(up)">
                                      <p:cBhvr>
                                        <p:cTn id="117" dur="1000"/>
                                        <p:tgtEl>
                                          <p:spTgt spid="100"/>
                                        </p:tgtEl>
                                      </p:cBhvr>
                                    </p:animEffect>
                                  </p:childTnLst>
                                </p:cTn>
                              </p:par>
                              <p:par>
                                <p:cTn id="118" presetID="22" presetClass="entr" presetSubtype="1" fill="hold" grpId="0" nodeType="withEffect">
                                  <p:stCondLst>
                                    <p:cond delay="0"/>
                                  </p:stCondLst>
                                  <p:childTnLst>
                                    <p:set>
                                      <p:cBhvr>
                                        <p:cTn id="119" dur="1" fill="hold">
                                          <p:stCondLst>
                                            <p:cond delay="0"/>
                                          </p:stCondLst>
                                        </p:cTn>
                                        <p:tgtEl>
                                          <p:spTgt spid="103"/>
                                        </p:tgtEl>
                                        <p:attrNameLst>
                                          <p:attrName>style.visibility</p:attrName>
                                        </p:attrNameLst>
                                      </p:cBhvr>
                                      <p:to>
                                        <p:strVal val="visible"/>
                                      </p:to>
                                    </p:set>
                                    <p:animEffect transition="in" filter="wipe(up)">
                                      <p:cBhvr>
                                        <p:cTn id="120" dur="1000"/>
                                        <p:tgtEl>
                                          <p:spTgt spid="103"/>
                                        </p:tgtEl>
                                      </p:cBhvr>
                                    </p:animEffect>
                                  </p:childTnLst>
                                </p:cTn>
                              </p:par>
                              <p:par>
                                <p:cTn id="121" presetID="22" presetClass="entr" presetSubtype="1" fill="hold" grpId="0" nodeType="withEffect">
                                  <p:stCondLst>
                                    <p:cond delay="0"/>
                                  </p:stCondLst>
                                  <p:childTnLst>
                                    <p:set>
                                      <p:cBhvr>
                                        <p:cTn id="122" dur="1" fill="hold">
                                          <p:stCondLst>
                                            <p:cond delay="0"/>
                                          </p:stCondLst>
                                        </p:cTn>
                                        <p:tgtEl>
                                          <p:spTgt spid="104"/>
                                        </p:tgtEl>
                                        <p:attrNameLst>
                                          <p:attrName>style.visibility</p:attrName>
                                        </p:attrNameLst>
                                      </p:cBhvr>
                                      <p:to>
                                        <p:strVal val="visible"/>
                                      </p:to>
                                    </p:set>
                                    <p:animEffect transition="in" filter="wipe(up)">
                                      <p:cBhvr>
                                        <p:cTn id="123" dur="1000"/>
                                        <p:tgtEl>
                                          <p:spTgt spid="104"/>
                                        </p:tgtEl>
                                      </p:cBhvr>
                                    </p:animEffect>
                                  </p:childTnLst>
                                </p:cTn>
                              </p:par>
                            </p:childTnLst>
                          </p:cTn>
                        </p:par>
                        <p:par>
                          <p:cTn id="124" fill="hold">
                            <p:stCondLst>
                              <p:cond delay="18000"/>
                            </p:stCondLst>
                            <p:childTnLst>
                              <p:par>
                                <p:cTn id="125" presetID="6" presetClass="entr" presetSubtype="32"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circle(out)">
                                      <p:cBhvr>
                                        <p:cTn id="127" dur="1000"/>
                                        <p:tgtEl>
                                          <p:spTgt spid="101"/>
                                        </p:tgtEl>
                                      </p:cBhvr>
                                    </p:animEffect>
                                  </p:childTnLst>
                                </p:cTn>
                              </p:par>
                              <p:par>
                                <p:cTn id="128" presetID="6" presetClass="entr" presetSubtype="32" fill="hold" grpId="0" nodeType="withEffect">
                                  <p:stCondLst>
                                    <p:cond delay="0"/>
                                  </p:stCondLst>
                                  <p:childTnLst>
                                    <p:set>
                                      <p:cBhvr>
                                        <p:cTn id="129" dur="1" fill="hold">
                                          <p:stCondLst>
                                            <p:cond delay="0"/>
                                          </p:stCondLst>
                                        </p:cTn>
                                        <p:tgtEl>
                                          <p:spTgt spid="102"/>
                                        </p:tgtEl>
                                        <p:attrNameLst>
                                          <p:attrName>style.visibility</p:attrName>
                                        </p:attrNameLst>
                                      </p:cBhvr>
                                      <p:to>
                                        <p:strVal val="visible"/>
                                      </p:to>
                                    </p:set>
                                    <p:animEffect transition="in" filter="circle(out)">
                                      <p:cBhvr>
                                        <p:cTn id="130" dur="1000"/>
                                        <p:tgtEl>
                                          <p:spTgt spid="102"/>
                                        </p:tgtEl>
                                      </p:cBhvr>
                                    </p:animEffect>
                                  </p:childTnLst>
                                </p:cTn>
                              </p:par>
                              <p:par>
                                <p:cTn id="131" presetID="6" presetClass="entr" presetSubtype="32" fill="hold" grpId="0" nodeType="withEffect">
                                  <p:stCondLst>
                                    <p:cond delay="0"/>
                                  </p:stCondLst>
                                  <p:childTnLst>
                                    <p:set>
                                      <p:cBhvr>
                                        <p:cTn id="132" dur="1" fill="hold">
                                          <p:stCondLst>
                                            <p:cond delay="0"/>
                                          </p:stCondLst>
                                        </p:cTn>
                                        <p:tgtEl>
                                          <p:spTgt spid="105"/>
                                        </p:tgtEl>
                                        <p:attrNameLst>
                                          <p:attrName>style.visibility</p:attrName>
                                        </p:attrNameLst>
                                      </p:cBhvr>
                                      <p:to>
                                        <p:strVal val="visible"/>
                                      </p:to>
                                    </p:set>
                                    <p:animEffect transition="in" filter="circle(out)">
                                      <p:cBhvr>
                                        <p:cTn id="133" dur="1000"/>
                                        <p:tgtEl>
                                          <p:spTgt spid="105"/>
                                        </p:tgtEl>
                                      </p:cBhvr>
                                    </p:animEffect>
                                  </p:childTnLst>
                                </p:cTn>
                              </p:par>
                              <p:par>
                                <p:cTn id="134" presetID="6" presetClass="entr" presetSubtype="32" fill="hold" grpId="0" nodeType="withEffect">
                                  <p:stCondLst>
                                    <p:cond delay="0"/>
                                  </p:stCondLst>
                                  <p:childTnLst>
                                    <p:set>
                                      <p:cBhvr>
                                        <p:cTn id="135" dur="1" fill="hold">
                                          <p:stCondLst>
                                            <p:cond delay="0"/>
                                          </p:stCondLst>
                                        </p:cTn>
                                        <p:tgtEl>
                                          <p:spTgt spid="106"/>
                                        </p:tgtEl>
                                        <p:attrNameLst>
                                          <p:attrName>style.visibility</p:attrName>
                                        </p:attrNameLst>
                                      </p:cBhvr>
                                      <p:to>
                                        <p:strVal val="visible"/>
                                      </p:to>
                                    </p:set>
                                    <p:animEffect transition="in" filter="circle(out)">
                                      <p:cBhvr>
                                        <p:cTn id="136"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4" grpId="0" animBg="1"/>
      <p:bldP spid="74" grpId="0" animBg="1"/>
      <p:bldP spid="78" grpId="0" animBg="1"/>
      <p:bldP spid="87" grpId="0" animBg="1"/>
      <p:bldP spid="88"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82" grpId="0" animBg="1"/>
      <p:bldP spid="86" grpId="0" animBg="1"/>
      <p:bldP spid="89" grpId="0" animBg="1"/>
      <p:bldP spid="90" grpId="0" animBg="1"/>
      <p:bldP spid="69" grpId="0" animBg="1"/>
      <p:bldP spid="68" grpId="0" animBg="1"/>
      <p:bldP spid="65" grpId="0" animBg="1"/>
      <p:bldP spid="6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1000" b="-11000"/>
          </a:stretch>
        </a:blipFill>
        <a:effectLst/>
      </p:bgPr>
    </p:bg>
    <p:spTree>
      <p:nvGrpSpPr>
        <p:cNvPr id="1" name=""/>
        <p:cNvGrpSpPr/>
        <p:nvPr/>
      </p:nvGrpSpPr>
      <p:grpSpPr>
        <a:xfrm>
          <a:off x="0" y="0"/>
          <a:ext cx="0" cy="0"/>
          <a:chOff x="0" y="0"/>
          <a:chExt cx="0" cy="0"/>
        </a:xfrm>
      </p:grpSpPr>
      <p:sp>
        <p:nvSpPr>
          <p:cNvPr id="6" name="مربع نص 5"/>
          <p:cNvSpPr txBox="1"/>
          <p:nvPr/>
        </p:nvSpPr>
        <p:spPr>
          <a:xfrm>
            <a:off x="1142976" y="1894352"/>
            <a:ext cx="7215238" cy="1015663"/>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6000" b="1" dirty="0" smtClean="0">
                <a:ln w="11430"/>
                <a:solidFill>
                  <a:srgbClr val="669900"/>
                </a:solidFill>
                <a:effectLst>
                  <a:outerShdw blurRad="50800" dist="39000" dir="5460000" algn="tl">
                    <a:srgbClr val="000000">
                      <a:alpha val="38000"/>
                    </a:srgbClr>
                  </a:outerShdw>
                  <a:reflection blurRad="6350" stA="50000" endA="300" endPos="50000" dist="60007" dir="5400000" sy="-100000" algn="bl" rotWithShape="0"/>
                </a:effectLst>
              </a:rPr>
              <a:t>المسح الأدبي</a:t>
            </a:r>
          </a:p>
        </p:txBody>
      </p:sp>
      <p:sp>
        <p:nvSpPr>
          <p:cNvPr id="3" name="Rectangle 2"/>
          <p:cNvSpPr/>
          <p:nvPr/>
        </p:nvSpPr>
        <p:spPr>
          <a:xfrm>
            <a:off x="1000100" y="3143248"/>
            <a:ext cx="6715172" cy="1077218"/>
          </a:xfrm>
          <a:prstGeom prst="rect">
            <a:avLst/>
          </a:prstGeom>
        </p:spPr>
        <p:txBody>
          <a:bodyPr wrap="square">
            <a:spAutoFit/>
          </a:bodyPr>
          <a:lstStyle/>
          <a:p>
            <a:r>
              <a:rPr lang="ar-SA" sz="3000" b="1" dirty="0" smtClean="0">
                <a:ln w="11430"/>
                <a:solidFill>
                  <a:srgbClr val="669900"/>
                </a:solidFill>
                <a:effectLst>
                  <a:outerShdw blurRad="50800" dist="39000" dir="5460000" algn="tl">
                    <a:srgbClr val="000000">
                      <a:alpha val="38000"/>
                    </a:srgbClr>
                  </a:outerShdw>
                  <a:reflection blurRad="6350" stA="50000" endA="300" endPos="50000" dist="60007" dir="5400000" sy="-100000" algn="bl" rotWithShape="0"/>
                </a:effectLst>
              </a:rPr>
              <a:t>الجزء الأول: تقنية ميكروسكيل الكيمياء الخضراء</a:t>
            </a:r>
          </a:p>
          <a:p>
            <a:r>
              <a:rPr lang="ar-SA" sz="3200" b="1" dirty="0" smtClean="0">
                <a:ln w="11430"/>
                <a:solidFill>
                  <a:srgbClr val="669900"/>
                </a:solidFill>
                <a:effectLst>
                  <a:outerShdw blurRad="50800" dist="39000" dir="5460000" algn="tl">
                    <a:srgbClr val="000000">
                      <a:alpha val="38000"/>
                    </a:srgbClr>
                  </a:outerShdw>
                  <a:reflection blurRad="6350" stA="50000" endA="300" endPos="50000" dist="60007" dir="5400000" sy="-100000" algn="bl" rotWithShape="0"/>
                </a:effectLst>
              </a:rPr>
              <a:t>الجزء الثاني: ألكلة فريدل-كرافتس</a:t>
            </a:r>
            <a:endParaRPr lang="ar-SA" sz="3200" b="1" dirty="0">
              <a:ln w="11430"/>
              <a:solidFill>
                <a:srgbClr val="669900"/>
              </a:solidFill>
              <a:effectLst>
                <a:outerShdw blurRad="50800" dist="39000" dir="5460000" algn="tl">
                  <a:srgbClr val="000000">
                    <a:alpha val="38000"/>
                  </a:srgbClr>
                </a:outerShdw>
                <a:reflection blurRad="6350" stA="50000" endA="300" endPos="50000" dist="60007" dir="5400000" sy="-100000" algn="bl" rotWithShape="0"/>
              </a:effectLst>
            </a:endParaRPr>
          </a:p>
        </p:txBody>
      </p:sp>
    </p:spTree>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721999043_945b5ba819[1].jpg"/>
          <p:cNvPicPr>
            <a:picLocks noChangeAspect="1"/>
          </p:cNvPicPr>
          <p:nvPr/>
        </p:nvPicPr>
        <p:blipFill>
          <a:blip r:embed="rId3" cstate="print">
            <a:clrChange>
              <a:clrFrom>
                <a:srgbClr val="FFFFFF"/>
              </a:clrFrom>
              <a:clrTo>
                <a:srgbClr val="FFFFFF">
                  <a:alpha val="0"/>
                </a:srgbClr>
              </a:clrTo>
            </a:clrChange>
          </a:blip>
          <a:srcRect l="60661" t="9392" r="-1701"/>
          <a:stretch>
            <a:fillRect/>
          </a:stretch>
        </p:blipFill>
        <p:spPr>
          <a:xfrm rot="10800000">
            <a:off x="-71470" y="21787"/>
            <a:ext cx="3654163" cy="5050286"/>
          </a:xfrm>
          <a:prstGeom prst="rect">
            <a:avLst/>
          </a:prstGeom>
        </p:spPr>
      </p:pic>
      <p:sp>
        <p:nvSpPr>
          <p:cNvPr id="145409" name="Rectangle 1"/>
          <p:cNvSpPr>
            <a:spLocks noChangeArrowheads="1"/>
          </p:cNvSpPr>
          <p:nvPr/>
        </p:nvSpPr>
        <p:spPr bwMode="auto">
          <a:xfrm>
            <a:off x="2928926" y="585597"/>
            <a:ext cx="5927042" cy="1384995"/>
          </a:xfrm>
          <a:prstGeom prst="rect">
            <a:avLst/>
          </a:prstGeom>
          <a:solidFill>
            <a:schemeClr val="tx1"/>
          </a:solidFill>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eaLnBrk="1" fontAlgn="base" latinLnBrk="0" hangingPunct="1">
              <a:lnSpc>
                <a:spcPct val="100000"/>
              </a:lnSpc>
              <a:spcBef>
                <a:spcPct val="0"/>
              </a:spcBef>
              <a:spcAft>
                <a:spcPct val="0"/>
              </a:spcAft>
              <a:buClrTx/>
              <a:buSzTx/>
              <a:buFontTx/>
              <a:buNone/>
              <a:tabLst>
                <a:tab pos="284163" algn="l"/>
                <a:tab pos="2909888" algn="ctr"/>
              </a:tabLst>
            </a:pPr>
            <a:r>
              <a:rPr kumimoji="0" lang="ar-SA" sz="28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أولاً: إجراء تفاعلات الألكلة على البنزين بواسطة كواشف ألكلة أحادية المجموعة الوظيفية وباستخدام حوافز طبيعية صديقة للبيئة</a:t>
            </a:r>
            <a:endParaRPr kumimoji="0" lang="ar-SA" sz="28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p:txBody>
      </p:sp>
      <p:graphicFrame>
        <p:nvGraphicFramePr>
          <p:cNvPr id="145410" name="Object 2"/>
          <p:cNvGraphicFramePr>
            <a:graphicFrameLocks noChangeAspect="1"/>
          </p:cNvGraphicFramePr>
          <p:nvPr/>
        </p:nvGraphicFramePr>
        <p:xfrm>
          <a:off x="1785918" y="3212976"/>
          <a:ext cx="2298531" cy="1224136"/>
        </p:xfrm>
        <a:graphic>
          <a:graphicData uri="http://schemas.openxmlformats.org/presentationml/2006/ole">
            <mc:AlternateContent xmlns:mc="http://schemas.openxmlformats.org/markup-compatibility/2006">
              <mc:Choice xmlns:v="urn:schemas-microsoft-com:vml" Requires="v">
                <p:oleObj spid="_x0000_s145415" name="CS ChemDraw Drawing" r:id="rId4" imgW="1950180" imgH="1038944" progId="">
                  <p:embed/>
                </p:oleObj>
              </mc:Choice>
              <mc:Fallback>
                <p:oleObj name="CS ChemDraw Drawing" r:id="rId4" imgW="1950180" imgH="1038944"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5918" y="3212976"/>
                        <a:ext cx="2298531"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5411" name="Object 3"/>
          <p:cNvGraphicFramePr>
            <a:graphicFrameLocks noChangeAspect="1"/>
          </p:cNvGraphicFramePr>
          <p:nvPr/>
        </p:nvGraphicFramePr>
        <p:xfrm>
          <a:off x="4106481" y="3717032"/>
          <a:ext cx="819834" cy="323815"/>
        </p:xfrm>
        <a:graphic>
          <a:graphicData uri="http://schemas.openxmlformats.org/presentationml/2006/ole">
            <mc:AlternateContent xmlns:mc="http://schemas.openxmlformats.org/markup-compatibility/2006">
              <mc:Choice xmlns:v="urn:schemas-microsoft-com:vml" Requires="v">
                <p:oleObj spid="_x0000_s145416" name="CS ChemDraw Drawing" r:id="rId6" imgW="695991" imgH="273889" progId="">
                  <p:embed/>
                </p:oleObj>
              </mc:Choice>
              <mc:Fallback>
                <p:oleObj name="CS ChemDraw Drawing" r:id="rId6" imgW="695991" imgH="273889"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6481" y="3717032"/>
                        <a:ext cx="819834" cy="323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5412" name="Object 4"/>
          <p:cNvGraphicFramePr>
            <a:graphicFrameLocks noChangeAspect="1"/>
          </p:cNvGraphicFramePr>
          <p:nvPr/>
        </p:nvGraphicFramePr>
        <p:xfrm>
          <a:off x="4778414" y="3353358"/>
          <a:ext cx="1149265" cy="1083754"/>
        </p:xfrm>
        <a:graphic>
          <a:graphicData uri="http://schemas.openxmlformats.org/presentationml/2006/ole">
            <mc:AlternateContent xmlns:mc="http://schemas.openxmlformats.org/markup-compatibility/2006">
              <mc:Choice xmlns:v="urn:schemas-microsoft-com:vml" Requires="v">
                <p:oleObj spid="_x0000_s145417" name="CS ChemDraw Drawing" r:id="rId8" imgW="975090" imgH="918713" progId="">
                  <p:embed/>
                </p:oleObj>
              </mc:Choice>
              <mc:Fallback>
                <p:oleObj name="CS ChemDraw Drawing" r:id="rId8" imgW="975090" imgH="918713"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78414" y="3353358"/>
                        <a:ext cx="1149265" cy="1083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5413" name="Object 5"/>
          <p:cNvGraphicFramePr>
            <a:graphicFrameLocks noChangeAspect="1"/>
          </p:cNvGraphicFramePr>
          <p:nvPr/>
        </p:nvGraphicFramePr>
        <p:xfrm>
          <a:off x="5881906" y="3367646"/>
          <a:ext cx="1420673" cy="1066908"/>
        </p:xfrm>
        <a:graphic>
          <a:graphicData uri="http://schemas.openxmlformats.org/presentationml/2006/ole">
            <mc:AlternateContent xmlns:mc="http://schemas.openxmlformats.org/markup-compatibility/2006">
              <mc:Choice xmlns:v="urn:schemas-microsoft-com:vml" Requires="v">
                <p:oleObj spid="_x0000_s145418" name="CS ChemDraw Drawing" r:id="rId10" imgW="1205286" imgH="904965" progId="">
                  <p:embed/>
                </p:oleObj>
              </mc:Choice>
              <mc:Fallback>
                <p:oleObj name="CS ChemDraw Drawing" r:id="rId10" imgW="1205286" imgH="904965" progId="">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81906" y="3367646"/>
                        <a:ext cx="1420673" cy="1066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5414" name="Object 6"/>
          <p:cNvGraphicFramePr>
            <a:graphicFrameLocks noChangeAspect="1"/>
          </p:cNvGraphicFramePr>
          <p:nvPr/>
        </p:nvGraphicFramePr>
        <p:xfrm>
          <a:off x="7230571" y="3356992"/>
          <a:ext cx="1366390" cy="1111830"/>
        </p:xfrm>
        <a:graphic>
          <a:graphicData uri="http://schemas.openxmlformats.org/presentationml/2006/ole">
            <mc:AlternateContent xmlns:mc="http://schemas.openxmlformats.org/markup-compatibility/2006">
              <mc:Choice xmlns:v="urn:schemas-microsoft-com:vml" Requires="v">
                <p:oleObj spid="_x0000_s145419" name="CS ChemDraw Drawing" r:id="rId12" imgW="1159355" imgH="942975" progId="">
                  <p:embed/>
                </p:oleObj>
              </mc:Choice>
              <mc:Fallback>
                <p:oleObj name="CS ChemDraw Drawing" r:id="rId12" imgW="1159355" imgH="942975" progId="">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30571" y="3356992"/>
                        <a:ext cx="1366390" cy="1111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541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10" name="TextBox 9"/>
          <p:cNvSpPr txBox="1"/>
          <p:nvPr/>
        </p:nvSpPr>
        <p:spPr>
          <a:xfrm>
            <a:off x="4643438" y="4500570"/>
            <a:ext cx="4000528" cy="400110"/>
          </a:xfrm>
          <a:prstGeom prst="rect">
            <a:avLst/>
          </a:prstGeom>
          <a:noFill/>
        </p:spPr>
        <p:txBody>
          <a:bodyPr wrap="square" rtlCol="1">
            <a:spAutoFit/>
          </a:bodyPr>
          <a:lstStyle/>
          <a:p>
            <a:pPr algn="l" rtl="0"/>
            <a:r>
              <a:rPr lang="en-US" sz="2000" b="1" dirty="0" smtClean="0"/>
              <a:t>            1                     2                 3 </a:t>
            </a:r>
            <a:endParaRPr lang="ar-SA"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5409"/>
                                        </p:tgtEl>
                                        <p:attrNameLst>
                                          <p:attrName>style.visibility</p:attrName>
                                        </p:attrNameLst>
                                      </p:cBhvr>
                                      <p:to>
                                        <p:strVal val="visible"/>
                                      </p:to>
                                    </p:set>
                                    <p:anim calcmode="lin" valueType="num">
                                      <p:cBhvr>
                                        <p:cTn id="7" dur="500" fill="hold"/>
                                        <p:tgtEl>
                                          <p:spTgt spid="145409"/>
                                        </p:tgtEl>
                                        <p:attrNameLst>
                                          <p:attrName>ppt_w</p:attrName>
                                        </p:attrNameLst>
                                      </p:cBhvr>
                                      <p:tavLst>
                                        <p:tav tm="0">
                                          <p:val>
                                            <p:fltVal val="0"/>
                                          </p:val>
                                        </p:tav>
                                        <p:tav tm="100000">
                                          <p:val>
                                            <p:strVal val="#ppt_w"/>
                                          </p:val>
                                        </p:tav>
                                      </p:tavLst>
                                    </p:anim>
                                    <p:anim calcmode="lin" valueType="num">
                                      <p:cBhvr>
                                        <p:cTn id="8" dur="500" fill="hold"/>
                                        <p:tgtEl>
                                          <p:spTgt spid="145409"/>
                                        </p:tgtEl>
                                        <p:attrNameLst>
                                          <p:attrName>ppt_h</p:attrName>
                                        </p:attrNameLst>
                                      </p:cBhvr>
                                      <p:tavLst>
                                        <p:tav tm="0">
                                          <p:val>
                                            <p:fltVal val="0"/>
                                          </p:val>
                                        </p:tav>
                                        <p:tav tm="100000">
                                          <p:val>
                                            <p:strVal val="#ppt_h"/>
                                          </p:val>
                                        </p:tav>
                                      </p:tavLst>
                                    </p:anim>
                                    <p:animEffect transition="in" filter="fade">
                                      <p:cBhvr>
                                        <p:cTn id="9" dur="500"/>
                                        <p:tgtEl>
                                          <p:spTgt spid="145409"/>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145410"/>
                                        </p:tgtEl>
                                        <p:attrNameLst>
                                          <p:attrName>style.visibility</p:attrName>
                                        </p:attrNameLst>
                                      </p:cBhvr>
                                      <p:to>
                                        <p:strVal val="visible"/>
                                      </p:to>
                                    </p:set>
                                    <p:animEffect transition="in" filter="diamond(in)">
                                      <p:cBhvr>
                                        <p:cTn id="14" dur="2000"/>
                                        <p:tgtEl>
                                          <p:spTgt spid="145410"/>
                                        </p:tgtEl>
                                      </p:cBhvr>
                                    </p:animEffect>
                                  </p:childTnLst>
                                </p:cTn>
                              </p:par>
                            </p:childTnLst>
                          </p:cTn>
                        </p:par>
                        <p:par>
                          <p:cTn id="15" fill="hold">
                            <p:stCondLst>
                              <p:cond delay="2000"/>
                            </p:stCondLst>
                            <p:childTnLst>
                              <p:par>
                                <p:cTn id="16" presetID="53" presetClass="entr" presetSubtype="0" fill="hold" nodeType="afterEffect">
                                  <p:stCondLst>
                                    <p:cond delay="0"/>
                                  </p:stCondLst>
                                  <p:childTnLst>
                                    <p:set>
                                      <p:cBhvr>
                                        <p:cTn id="17" dur="1" fill="hold">
                                          <p:stCondLst>
                                            <p:cond delay="0"/>
                                          </p:stCondLst>
                                        </p:cTn>
                                        <p:tgtEl>
                                          <p:spTgt spid="145411"/>
                                        </p:tgtEl>
                                        <p:attrNameLst>
                                          <p:attrName>style.visibility</p:attrName>
                                        </p:attrNameLst>
                                      </p:cBhvr>
                                      <p:to>
                                        <p:strVal val="visible"/>
                                      </p:to>
                                    </p:set>
                                    <p:anim calcmode="lin" valueType="num">
                                      <p:cBhvr>
                                        <p:cTn id="18" dur="500" fill="hold"/>
                                        <p:tgtEl>
                                          <p:spTgt spid="145411"/>
                                        </p:tgtEl>
                                        <p:attrNameLst>
                                          <p:attrName>ppt_w</p:attrName>
                                        </p:attrNameLst>
                                      </p:cBhvr>
                                      <p:tavLst>
                                        <p:tav tm="0">
                                          <p:val>
                                            <p:fltVal val="0"/>
                                          </p:val>
                                        </p:tav>
                                        <p:tav tm="100000">
                                          <p:val>
                                            <p:strVal val="#ppt_w"/>
                                          </p:val>
                                        </p:tav>
                                      </p:tavLst>
                                    </p:anim>
                                    <p:anim calcmode="lin" valueType="num">
                                      <p:cBhvr>
                                        <p:cTn id="19" dur="500" fill="hold"/>
                                        <p:tgtEl>
                                          <p:spTgt spid="145411"/>
                                        </p:tgtEl>
                                        <p:attrNameLst>
                                          <p:attrName>ppt_h</p:attrName>
                                        </p:attrNameLst>
                                      </p:cBhvr>
                                      <p:tavLst>
                                        <p:tav tm="0">
                                          <p:val>
                                            <p:fltVal val="0"/>
                                          </p:val>
                                        </p:tav>
                                        <p:tav tm="100000">
                                          <p:val>
                                            <p:strVal val="#ppt_h"/>
                                          </p:val>
                                        </p:tav>
                                      </p:tavLst>
                                    </p:anim>
                                    <p:animEffect transition="in" filter="fade">
                                      <p:cBhvr>
                                        <p:cTn id="20" dur="500"/>
                                        <p:tgtEl>
                                          <p:spTgt spid="145411"/>
                                        </p:tgtEl>
                                      </p:cBhvr>
                                    </p:animEffec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145412"/>
                                        </p:tgtEl>
                                        <p:attrNameLst>
                                          <p:attrName>style.visibility</p:attrName>
                                        </p:attrNameLst>
                                      </p:cBhvr>
                                      <p:to>
                                        <p:strVal val="visible"/>
                                      </p:to>
                                    </p:set>
                                    <p:animEffect transition="in" filter="wipe(left)">
                                      <p:cBhvr>
                                        <p:cTn id="24" dur="500"/>
                                        <p:tgtEl>
                                          <p:spTgt spid="145412"/>
                                        </p:tgtEl>
                                      </p:cBhvr>
                                    </p:animEffect>
                                  </p:childTnLst>
                                </p:cTn>
                              </p:par>
                            </p:childTnLst>
                          </p:cTn>
                        </p:par>
                        <p:par>
                          <p:cTn id="25" fill="hold">
                            <p:stCondLst>
                              <p:cond delay="3000"/>
                            </p:stCondLst>
                            <p:childTnLst>
                              <p:par>
                                <p:cTn id="26" presetID="22" presetClass="entr" presetSubtype="8" fill="hold" nodeType="afterEffect">
                                  <p:stCondLst>
                                    <p:cond delay="0"/>
                                  </p:stCondLst>
                                  <p:childTnLst>
                                    <p:set>
                                      <p:cBhvr>
                                        <p:cTn id="27" dur="1" fill="hold">
                                          <p:stCondLst>
                                            <p:cond delay="0"/>
                                          </p:stCondLst>
                                        </p:cTn>
                                        <p:tgtEl>
                                          <p:spTgt spid="145413"/>
                                        </p:tgtEl>
                                        <p:attrNameLst>
                                          <p:attrName>style.visibility</p:attrName>
                                        </p:attrNameLst>
                                      </p:cBhvr>
                                      <p:to>
                                        <p:strVal val="visible"/>
                                      </p:to>
                                    </p:set>
                                    <p:animEffect transition="in" filter="wipe(left)">
                                      <p:cBhvr>
                                        <p:cTn id="28" dur="500"/>
                                        <p:tgtEl>
                                          <p:spTgt spid="145413"/>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145414"/>
                                        </p:tgtEl>
                                        <p:attrNameLst>
                                          <p:attrName>style.visibility</p:attrName>
                                        </p:attrNameLst>
                                      </p:cBhvr>
                                      <p:to>
                                        <p:strVal val="visible"/>
                                      </p:to>
                                    </p:set>
                                    <p:animEffect transition="in" filter="wipe(left)">
                                      <p:cBhvr>
                                        <p:cTn id="32" dur="500"/>
                                        <p:tgtEl>
                                          <p:spTgt spid="145414"/>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mph" presetSubtype="0" repeatCount="3000" fill="hold" nodeType="clickEffect">
                                  <p:stCondLst>
                                    <p:cond delay="0"/>
                                  </p:stCondLst>
                                  <p:childTnLst>
                                    <p:animEffect transition="out" filter="fade">
                                      <p:cBhvr>
                                        <p:cTn id="36" dur="500" tmFilter="0, 0; .2, .5; .8, .5; 1, 0"/>
                                        <p:tgtEl>
                                          <p:spTgt spid="145411"/>
                                        </p:tgtEl>
                                      </p:cBhvr>
                                    </p:animEffect>
                                    <p:animScale>
                                      <p:cBhvr>
                                        <p:cTn id="37" dur="250" autoRev="1" fill="hold"/>
                                        <p:tgtEl>
                                          <p:spTgt spid="1454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p:cNvSpPr>
            <a:spLocks noChangeArrowheads="1"/>
          </p:cNvSpPr>
          <p:nvPr/>
        </p:nvSpPr>
        <p:spPr bwMode="auto">
          <a:xfrm>
            <a:off x="4643438" y="156969"/>
            <a:ext cx="4357718" cy="132343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457200" lvl="0" indent="-457200"/>
            <a:r>
              <a:rPr lang="ar-SA" sz="2000" b="1" dirty="0" smtClean="0">
                <a:cs typeface="+mj-cs"/>
              </a:rPr>
              <a:t>1. باستخدام كاشف الأكلة كلوريد أيزوبيوتيل في وجود الطين الحمضي والطين المحلي لقد تم تلخيص النتائج في الجدول والرسم البياني التاليين:</a:t>
            </a:r>
            <a:endParaRPr lang="en-US" sz="2000" b="1" dirty="0">
              <a:cs typeface="+mj-cs"/>
            </a:endParaRPr>
          </a:p>
        </p:txBody>
      </p:sp>
      <p:graphicFrame>
        <p:nvGraphicFramePr>
          <p:cNvPr id="12" name="جدول 11"/>
          <p:cNvGraphicFramePr>
            <a:graphicFrameLocks noGrp="1"/>
          </p:cNvGraphicFramePr>
          <p:nvPr/>
        </p:nvGraphicFramePr>
        <p:xfrm>
          <a:off x="4572000" y="1571612"/>
          <a:ext cx="4392488" cy="2376526"/>
        </p:xfrm>
        <a:graphic>
          <a:graphicData uri="http://schemas.openxmlformats.org/drawingml/2006/table">
            <a:tbl>
              <a:tblPr rtl="1">
                <a:tableStyleId>{35758FB7-9AC5-4552-8A53-C91805E547FA}</a:tableStyleId>
              </a:tblPr>
              <a:tblGrid>
                <a:gridCol w="1324117"/>
                <a:gridCol w="1568746"/>
                <a:gridCol w="1499625"/>
              </a:tblGrid>
              <a:tr h="954640">
                <a:tc gridSpan="3">
                  <a:txBody>
                    <a:bodyPr/>
                    <a:lstStyle/>
                    <a:p>
                      <a:pPr algn="ctr" rtl="1">
                        <a:lnSpc>
                          <a:spcPct val="115000"/>
                        </a:lnSpc>
                        <a:spcAft>
                          <a:spcPts val="0"/>
                        </a:spcAft>
                      </a:pPr>
                      <a:endParaRPr lang="en-US" sz="1800" dirty="0">
                        <a:latin typeface="Calibri"/>
                        <a:ea typeface="Times New Roman"/>
                        <a:cs typeface="+mj-cs"/>
                      </a:endParaRPr>
                    </a:p>
                  </a:txBody>
                  <a:tcPr marL="68580" marR="68580" marT="0" marB="0"/>
                </a:tc>
                <a:tc hMerge="1">
                  <a:txBody>
                    <a:bodyPr/>
                    <a:lstStyle/>
                    <a:p>
                      <a:pPr rtl="1"/>
                      <a:endParaRPr lang="ar-SA"/>
                    </a:p>
                  </a:txBody>
                  <a:tcPr/>
                </a:tc>
                <a:tc hMerge="1">
                  <a:txBody>
                    <a:bodyPr/>
                    <a:lstStyle/>
                    <a:p>
                      <a:pPr rtl="1"/>
                      <a:endParaRPr lang="ar-SA"/>
                    </a:p>
                  </a:txBody>
                  <a:tcPr/>
                </a:tc>
              </a:tr>
              <a:tr h="879962">
                <a:tc>
                  <a:txBody>
                    <a:bodyPr/>
                    <a:lstStyle/>
                    <a:p>
                      <a:pPr algn="ctr" rtl="1">
                        <a:lnSpc>
                          <a:spcPct val="115000"/>
                        </a:lnSpc>
                        <a:spcAft>
                          <a:spcPts val="0"/>
                        </a:spcAft>
                      </a:pPr>
                      <a:r>
                        <a:rPr lang="ar-SA" sz="1400">
                          <a:cs typeface="+mj-cs"/>
                        </a:rPr>
                        <a:t>نسبة النواتج %</a:t>
                      </a:r>
                      <a:endParaRPr lang="en-US" sz="1800">
                        <a:latin typeface="Calibri"/>
                        <a:ea typeface="Times New Roman"/>
                        <a:cs typeface="+mj-cs"/>
                      </a:endParaRPr>
                    </a:p>
                  </a:txBody>
                  <a:tcPr marL="68580" marR="68580" marT="0" marB="0" anchor="ctr"/>
                </a:tc>
                <a:tc>
                  <a:txBody>
                    <a:bodyPr/>
                    <a:lstStyle/>
                    <a:p>
                      <a:pPr algn="ctr" rtl="1">
                        <a:lnSpc>
                          <a:spcPct val="115000"/>
                        </a:lnSpc>
                        <a:spcAft>
                          <a:spcPts val="0"/>
                        </a:spcAft>
                      </a:pPr>
                      <a:r>
                        <a:rPr lang="ar-SA" sz="1400">
                          <a:cs typeface="+mj-cs"/>
                        </a:rPr>
                        <a:t>استخدام حوافز صديقة للبيئة دولية</a:t>
                      </a:r>
                      <a:endParaRPr lang="en-US" sz="1800">
                        <a:cs typeface="+mj-cs"/>
                      </a:endParaRPr>
                    </a:p>
                    <a:p>
                      <a:pPr algn="ctr" rtl="1">
                        <a:lnSpc>
                          <a:spcPct val="115000"/>
                        </a:lnSpc>
                        <a:spcAft>
                          <a:spcPts val="0"/>
                        </a:spcAft>
                      </a:pPr>
                      <a:r>
                        <a:rPr lang="en-GB" sz="1200">
                          <a:cs typeface="+mj-cs"/>
                        </a:rPr>
                        <a:t>K10-montmorillonite clay</a:t>
                      </a:r>
                      <a:endParaRPr lang="en-US" sz="1800">
                        <a:latin typeface="Calibri"/>
                        <a:ea typeface="Times New Roman"/>
                        <a:cs typeface="+mj-cs"/>
                      </a:endParaRPr>
                    </a:p>
                  </a:txBody>
                  <a:tcPr marL="68580" marR="68580" marT="0" marB="0" anchor="ctr"/>
                </a:tc>
                <a:tc>
                  <a:txBody>
                    <a:bodyPr/>
                    <a:lstStyle/>
                    <a:p>
                      <a:pPr algn="ctr" rtl="1">
                        <a:lnSpc>
                          <a:spcPct val="115000"/>
                        </a:lnSpc>
                        <a:spcAft>
                          <a:spcPts val="0"/>
                        </a:spcAft>
                      </a:pPr>
                      <a:r>
                        <a:rPr lang="ar-SA" sz="1400" dirty="0">
                          <a:cs typeface="+mj-cs"/>
                        </a:rPr>
                        <a:t>استخدام حوافز صديقة للبيئة محلية</a:t>
                      </a:r>
                      <a:endParaRPr lang="en-US" sz="1800" dirty="0">
                        <a:cs typeface="+mj-cs"/>
                      </a:endParaRPr>
                    </a:p>
                    <a:p>
                      <a:pPr algn="ctr" rtl="1">
                        <a:lnSpc>
                          <a:spcPct val="115000"/>
                        </a:lnSpc>
                        <a:spcAft>
                          <a:spcPts val="0"/>
                        </a:spcAft>
                      </a:pPr>
                      <a:r>
                        <a:rPr lang="en-GB" sz="1400" dirty="0">
                          <a:cs typeface="+mj-cs"/>
                        </a:rPr>
                        <a:t>Local Clay (LC)</a:t>
                      </a:r>
                      <a:endParaRPr lang="en-US" sz="1800" dirty="0">
                        <a:latin typeface="Calibri"/>
                        <a:ea typeface="Times New Roman"/>
                        <a:cs typeface="+mj-cs"/>
                      </a:endParaRPr>
                    </a:p>
                  </a:txBody>
                  <a:tcPr marL="68580" marR="68580" marT="0" marB="0" anchor="ctr"/>
                </a:tc>
              </a:tr>
              <a:tr h="522853">
                <a:tc>
                  <a:txBody>
                    <a:bodyPr/>
                    <a:lstStyle/>
                    <a:p>
                      <a:pPr algn="ctr" rtl="1">
                        <a:lnSpc>
                          <a:spcPct val="115000"/>
                        </a:lnSpc>
                        <a:spcAft>
                          <a:spcPts val="0"/>
                        </a:spcAft>
                      </a:pPr>
                      <a:r>
                        <a:rPr lang="ar-SA" sz="1400" dirty="0">
                          <a:cs typeface="+mj-cs"/>
                        </a:rPr>
                        <a:t>نواتج أحادية </a:t>
                      </a:r>
                      <a:r>
                        <a:rPr lang="ar-SA" sz="1400" dirty="0" err="1">
                          <a:cs typeface="+mj-cs"/>
                        </a:rPr>
                        <a:t>الألكلة</a:t>
                      </a:r>
                      <a:endParaRPr lang="en-US" sz="1800" dirty="0">
                        <a:cs typeface="+mj-cs"/>
                      </a:endParaRPr>
                    </a:p>
                    <a:p>
                      <a:pPr algn="ctr" rtl="1">
                        <a:lnSpc>
                          <a:spcPct val="115000"/>
                        </a:lnSpc>
                        <a:spcAft>
                          <a:spcPts val="0"/>
                        </a:spcAft>
                      </a:pPr>
                      <a:r>
                        <a:rPr lang="ar-SA" sz="1400" dirty="0">
                          <a:cs typeface="+mj-cs"/>
                        </a:rPr>
                        <a:t>(134جم / مول)</a:t>
                      </a:r>
                      <a:endParaRPr lang="en-US" sz="1800" dirty="0">
                        <a:latin typeface="Calibri"/>
                        <a:ea typeface="Times New Roman"/>
                        <a:cs typeface="+mj-cs"/>
                      </a:endParaRPr>
                    </a:p>
                  </a:txBody>
                  <a:tcPr marL="68580" marR="68580" marT="0" marB="0" anchor="ctr"/>
                </a:tc>
                <a:tc>
                  <a:txBody>
                    <a:bodyPr/>
                    <a:lstStyle/>
                    <a:p>
                      <a:pPr algn="ctr" rtl="0">
                        <a:lnSpc>
                          <a:spcPct val="115000"/>
                        </a:lnSpc>
                        <a:spcAft>
                          <a:spcPts val="0"/>
                        </a:spcAft>
                      </a:pPr>
                      <a:r>
                        <a:rPr lang="en-GB" sz="2000" b="1" dirty="0">
                          <a:latin typeface="Times New Roman" pitchFamily="18" charset="0"/>
                          <a:cs typeface="Times New Roman" pitchFamily="18" charset="0"/>
                        </a:rPr>
                        <a:t>98%</a:t>
                      </a:r>
                      <a:endParaRPr lang="en-US" sz="1800" b="1" dirty="0">
                        <a:latin typeface="Times New Roman" pitchFamily="18" charset="0"/>
                        <a:ea typeface="Times New Roman"/>
                        <a:cs typeface="Times New Roman" pitchFamily="18" charset="0"/>
                      </a:endParaRPr>
                    </a:p>
                  </a:txBody>
                  <a:tcPr marL="68580" marR="68580" marT="0" marB="0" anchor="ctr"/>
                </a:tc>
                <a:tc>
                  <a:txBody>
                    <a:bodyPr/>
                    <a:lstStyle/>
                    <a:p>
                      <a:pPr algn="ctr" rtl="1">
                        <a:lnSpc>
                          <a:spcPct val="115000"/>
                        </a:lnSpc>
                        <a:spcAft>
                          <a:spcPts val="0"/>
                        </a:spcAft>
                      </a:pPr>
                      <a:r>
                        <a:rPr lang="en-GB" sz="2000" b="1" dirty="0">
                          <a:latin typeface="Times New Roman" pitchFamily="18" charset="0"/>
                          <a:cs typeface="Times New Roman" pitchFamily="18" charset="0"/>
                        </a:rPr>
                        <a:t>97</a:t>
                      </a:r>
                      <a:r>
                        <a:rPr lang="en-GB" sz="2000" b="1" dirty="0">
                          <a:cs typeface="+mj-cs"/>
                        </a:rPr>
                        <a:t>%</a:t>
                      </a:r>
                      <a:endParaRPr lang="en-US" sz="1800" b="1" dirty="0">
                        <a:latin typeface="Calibri"/>
                        <a:ea typeface="Times New Roman"/>
                        <a:cs typeface="+mj-cs"/>
                      </a:endParaRPr>
                    </a:p>
                  </a:txBody>
                  <a:tcPr marL="68580" marR="68580" marT="0" marB="0" anchor="ctr"/>
                </a:tc>
              </a:tr>
            </a:tbl>
          </a:graphicData>
        </a:graphic>
      </p:graphicFrame>
      <p:graphicFrame>
        <p:nvGraphicFramePr>
          <p:cNvPr id="145415" name="Object 7"/>
          <p:cNvGraphicFramePr>
            <a:graphicFrameLocks noChangeAspect="1"/>
          </p:cNvGraphicFramePr>
          <p:nvPr/>
        </p:nvGraphicFramePr>
        <p:xfrm>
          <a:off x="6143636" y="1571612"/>
          <a:ext cx="1565936" cy="868382"/>
        </p:xfrm>
        <a:graphic>
          <a:graphicData uri="http://schemas.openxmlformats.org/presentationml/2006/ole">
            <mc:AlternateContent xmlns:mc="http://schemas.openxmlformats.org/markup-compatibility/2006">
              <mc:Choice xmlns:v="urn:schemas-microsoft-com:vml" Requires="v">
                <p:oleObj spid="_x0000_s148489" name="CS ChemDraw Drawing" r:id="rId3" imgW="1043640" imgH="582840" progId="">
                  <p:embed/>
                </p:oleObj>
              </mc:Choice>
              <mc:Fallback>
                <p:oleObj name="CS ChemDraw Drawing" r:id="rId3" imgW="1043640" imgH="582840"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3636" y="1571612"/>
                        <a:ext cx="1565936" cy="8683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5417" name="Rectangle 9"/>
          <p:cNvSpPr>
            <a:spLocks noChangeArrowheads="1"/>
          </p:cNvSpPr>
          <p:nvPr/>
        </p:nvSpPr>
        <p:spPr bwMode="auto">
          <a:xfrm>
            <a:off x="8959269"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b="1">
              <a:cs typeface="+mj-cs"/>
            </a:endParaRPr>
          </a:p>
        </p:txBody>
      </p:sp>
      <p:graphicFrame>
        <p:nvGraphicFramePr>
          <p:cNvPr id="7" name="مخطط 6"/>
          <p:cNvGraphicFramePr/>
          <p:nvPr/>
        </p:nvGraphicFramePr>
        <p:xfrm>
          <a:off x="4786314" y="3714752"/>
          <a:ext cx="4357686"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1"/>
          <p:cNvSpPr>
            <a:spLocks noChangeArrowheads="1"/>
          </p:cNvSpPr>
          <p:nvPr/>
        </p:nvSpPr>
        <p:spPr bwMode="auto">
          <a:xfrm>
            <a:off x="-70298" y="162584"/>
            <a:ext cx="4570860" cy="132343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457200" lvl="0" indent="-457200"/>
            <a:r>
              <a:rPr lang="ar-SA" sz="2000" b="1" dirty="0" smtClean="0"/>
              <a:t>2. باستخدام كاشف الأكلة كحول أيزوبيوتيل </a:t>
            </a:r>
          </a:p>
          <a:p>
            <a:pPr marL="457200" lvl="0" indent="-457200"/>
            <a:r>
              <a:rPr lang="ar-SA" sz="2000" b="1" dirty="0" smtClean="0"/>
              <a:t>في وجود الطين الحمضي والطين المحلي لقد </a:t>
            </a:r>
          </a:p>
          <a:p>
            <a:pPr marL="457200" lvl="0" indent="-457200"/>
            <a:r>
              <a:rPr lang="ar-SA" sz="2000" b="1" dirty="0" smtClean="0"/>
              <a:t>تم تلخيص النتائج في الجدول والرسم البياني </a:t>
            </a:r>
          </a:p>
          <a:p>
            <a:pPr marL="457200" lvl="0" indent="-457200"/>
            <a:r>
              <a:rPr lang="ar-SA" sz="2000" b="1" dirty="0" smtClean="0"/>
              <a:t>التاليين:</a:t>
            </a:r>
          </a:p>
        </p:txBody>
      </p:sp>
      <p:graphicFrame>
        <p:nvGraphicFramePr>
          <p:cNvPr id="13" name="جدول 11"/>
          <p:cNvGraphicFramePr>
            <a:graphicFrameLocks noGrp="1"/>
          </p:cNvGraphicFramePr>
          <p:nvPr/>
        </p:nvGraphicFramePr>
        <p:xfrm>
          <a:off x="71406" y="1579295"/>
          <a:ext cx="4429155" cy="2298065"/>
        </p:xfrm>
        <a:graphic>
          <a:graphicData uri="http://schemas.openxmlformats.org/drawingml/2006/table">
            <a:tbl>
              <a:tblPr rtl="1">
                <a:tableStyleId>{35758FB7-9AC5-4552-8A53-C91805E547FA}</a:tableStyleId>
              </a:tblPr>
              <a:tblGrid>
                <a:gridCol w="1335170"/>
                <a:gridCol w="1581842"/>
                <a:gridCol w="1512143"/>
              </a:tblGrid>
              <a:tr h="895985">
                <a:tc gridSpan="3">
                  <a:txBody>
                    <a:bodyPr/>
                    <a:lstStyle/>
                    <a:p>
                      <a:pPr algn="ctr" rtl="1">
                        <a:lnSpc>
                          <a:spcPct val="115000"/>
                        </a:lnSpc>
                        <a:spcAft>
                          <a:spcPts val="0"/>
                        </a:spcAft>
                      </a:pPr>
                      <a:endParaRPr lang="en-US" sz="1800" dirty="0">
                        <a:latin typeface="Calibri"/>
                        <a:ea typeface="Times New Roman"/>
                        <a:cs typeface="Arial"/>
                      </a:endParaRPr>
                    </a:p>
                  </a:txBody>
                  <a:tcPr marL="68580" marR="68580" marT="0" marB="0"/>
                </a:tc>
                <a:tc hMerge="1">
                  <a:txBody>
                    <a:bodyPr/>
                    <a:lstStyle/>
                    <a:p>
                      <a:pPr rtl="1"/>
                      <a:endParaRPr lang="ar-SA"/>
                    </a:p>
                  </a:txBody>
                  <a:tcPr/>
                </a:tc>
                <a:tc hMerge="1">
                  <a:txBody>
                    <a:bodyPr/>
                    <a:lstStyle/>
                    <a:p>
                      <a:pPr rtl="1"/>
                      <a:endParaRPr lang="ar-SA"/>
                    </a:p>
                  </a:txBody>
                  <a:tcPr/>
                </a:tc>
              </a:tr>
              <a:tr h="441325">
                <a:tc>
                  <a:txBody>
                    <a:bodyPr/>
                    <a:lstStyle/>
                    <a:p>
                      <a:pPr algn="ctr" rtl="1">
                        <a:lnSpc>
                          <a:spcPct val="115000"/>
                        </a:lnSpc>
                        <a:spcAft>
                          <a:spcPts val="0"/>
                        </a:spcAft>
                      </a:pPr>
                      <a:r>
                        <a:rPr lang="ar-SA" sz="1400" b="1">
                          <a:latin typeface="Calibri"/>
                          <a:ea typeface="Times New Roman"/>
                          <a:cs typeface="Times New Roman"/>
                        </a:rPr>
                        <a:t>نسبة النواتج %</a:t>
                      </a:r>
                      <a:endParaRPr lang="en-US" sz="1800">
                        <a:latin typeface="Calibri"/>
                        <a:ea typeface="Times New Roman"/>
                        <a:cs typeface="Arial"/>
                      </a:endParaRPr>
                    </a:p>
                  </a:txBody>
                  <a:tcPr marL="68580" marR="68580" marT="0" marB="0" anchor="ctr"/>
                </a:tc>
                <a:tc>
                  <a:txBody>
                    <a:bodyPr/>
                    <a:lstStyle/>
                    <a:p>
                      <a:pPr algn="ctr" rtl="1">
                        <a:lnSpc>
                          <a:spcPct val="115000"/>
                        </a:lnSpc>
                        <a:spcAft>
                          <a:spcPts val="0"/>
                        </a:spcAft>
                      </a:pPr>
                      <a:r>
                        <a:rPr lang="ar-SA" sz="1400" b="1">
                          <a:latin typeface="Calibri"/>
                          <a:ea typeface="Times New Roman"/>
                          <a:cs typeface="Times New Roman"/>
                        </a:rPr>
                        <a:t>استخدام حوافز صديقة للبيئة دولية</a:t>
                      </a:r>
                      <a:endParaRPr lang="en-US" sz="1800">
                        <a:latin typeface="Calibri"/>
                        <a:ea typeface="Times New Roman"/>
                        <a:cs typeface="Arial"/>
                      </a:endParaRPr>
                    </a:p>
                    <a:p>
                      <a:pPr algn="ctr" rtl="1">
                        <a:lnSpc>
                          <a:spcPct val="115000"/>
                        </a:lnSpc>
                        <a:spcAft>
                          <a:spcPts val="0"/>
                        </a:spcAft>
                      </a:pPr>
                      <a:r>
                        <a:rPr lang="en-GB" sz="1200" b="1">
                          <a:latin typeface="Times New Roman"/>
                          <a:ea typeface="Times New Roman"/>
                          <a:cs typeface="Arial"/>
                        </a:rPr>
                        <a:t>K10-montmorillonite clay</a:t>
                      </a:r>
                      <a:endParaRPr lang="en-US" sz="1800">
                        <a:latin typeface="Calibri"/>
                        <a:ea typeface="Times New Roman"/>
                        <a:cs typeface="Arial"/>
                      </a:endParaRPr>
                    </a:p>
                  </a:txBody>
                  <a:tcPr marL="68580" marR="68580" marT="0" marB="0" anchor="ctr"/>
                </a:tc>
                <a:tc>
                  <a:txBody>
                    <a:bodyPr/>
                    <a:lstStyle/>
                    <a:p>
                      <a:pPr algn="ctr" rtl="1">
                        <a:lnSpc>
                          <a:spcPct val="115000"/>
                        </a:lnSpc>
                        <a:spcAft>
                          <a:spcPts val="0"/>
                        </a:spcAft>
                      </a:pPr>
                      <a:r>
                        <a:rPr lang="ar-SA" sz="1400" b="1" dirty="0">
                          <a:latin typeface="Calibri"/>
                          <a:ea typeface="Times New Roman"/>
                          <a:cs typeface="Times New Roman"/>
                        </a:rPr>
                        <a:t>استخدام حوافز صديقة للبيئة محلية</a:t>
                      </a:r>
                      <a:endParaRPr lang="en-US" sz="1800" dirty="0">
                        <a:latin typeface="Calibri"/>
                        <a:ea typeface="Times New Roman"/>
                        <a:cs typeface="Arial"/>
                      </a:endParaRPr>
                    </a:p>
                    <a:p>
                      <a:pPr algn="ctr" rtl="1">
                        <a:lnSpc>
                          <a:spcPct val="115000"/>
                        </a:lnSpc>
                        <a:spcAft>
                          <a:spcPts val="0"/>
                        </a:spcAft>
                      </a:pPr>
                      <a:r>
                        <a:rPr lang="en-GB" sz="1400" b="1" dirty="0">
                          <a:latin typeface="Times New Roman"/>
                          <a:ea typeface="Times New Roman"/>
                          <a:cs typeface="Arial"/>
                        </a:rPr>
                        <a:t>Local Clay (LC)</a:t>
                      </a:r>
                      <a:endParaRPr lang="en-US" sz="1800" dirty="0">
                        <a:latin typeface="Calibri"/>
                        <a:ea typeface="Times New Roman"/>
                        <a:cs typeface="Arial"/>
                      </a:endParaRPr>
                    </a:p>
                  </a:txBody>
                  <a:tcPr marL="68580" marR="68580" marT="0" marB="0" anchor="ctr"/>
                </a:tc>
              </a:tr>
              <a:tr h="349885">
                <a:tc>
                  <a:txBody>
                    <a:bodyPr/>
                    <a:lstStyle/>
                    <a:p>
                      <a:pPr algn="ctr" rtl="1">
                        <a:lnSpc>
                          <a:spcPct val="115000"/>
                        </a:lnSpc>
                        <a:spcAft>
                          <a:spcPts val="0"/>
                        </a:spcAft>
                      </a:pPr>
                      <a:r>
                        <a:rPr lang="ar-SA" sz="1400" b="1" dirty="0">
                          <a:latin typeface="Calibri"/>
                          <a:ea typeface="Times New Roman"/>
                          <a:cs typeface="Times New Roman"/>
                        </a:rPr>
                        <a:t>نواتج أحادية </a:t>
                      </a:r>
                      <a:r>
                        <a:rPr lang="ar-SA" sz="1400" b="1" dirty="0" err="1">
                          <a:latin typeface="Calibri"/>
                          <a:ea typeface="Times New Roman"/>
                          <a:cs typeface="Times New Roman"/>
                        </a:rPr>
                        <a:t>الألكلة</a:t>
                      </a:r>
                      <a:endParaRPr lang="en-US" sz="1800" dirty="0">
                        <a:latin typeface="Calibri"/>
                        <a:ea typeface="Times New Roman"/>
                        <a:cs typeface="Arial"/>
                      </a:endParaRPr>
                    </a:p>
                    <a:p>
                      <a:pPr algn="ctr" rtl="1">
                        <a:lnSpc>
                          <a:spcPct val="115000"/>
                        </a:lnSpc>
                        <a:spcAft>
                          <a:spcPts val="0"/>
                        </a:spcAft>
                      </a:pPr>
                      <a:r>
                        <a:rPr lang="ar-SA" sz="1400" b="1" dirty="0">
                          <a:latin typeface="Calibri"/>
                          <a:ea typeface="Times New Roman"/>
                          <a:cs typeface="Times New Roman"/>
                        </a:rPr>
                        <a:t>(134جم / مول)</a:t>
                      </a:r>
                      <a:endParaRPr lang="en-US" sz="1800" dirty="0">
                        <a:latin typeface="Calibri"/>
                        <a:ea typeface="Times New Roman"/>
                        <a:cs typeface="Arial"/>
                      </a:endParaRPr>
                    </a:p>
                  </a:txBody>
                  <a:tcPr marL="68580" marR="68580" marT="0" marB="0" anchor="ctr"/>
                </a:tc>
                <a:tc>
                  <a:txBody>
                    <a:bodyPr/>
                    <a:lstStyle/>
                    <a:p>
                      <a:pPr algn="ctr" rtl="0">
                        <a:lnSpc>
                          <a:spcPct val="115000"/>
                        </a:lnSpc>
                        <a:spcAft>
                          <a:spcPts val="0"/>
                        </a:spcAft>
                      </a:pPr>
                      <a:r>
                        <a:rPr lang="en-GB" sz="2000" b="1">
                          <a:latin typeface="Times New Roman"/>
                          <a:ea typeface="Times New Roman"/>
                          <a:cs typeface="Arial"/>
                        </a:rPr>
                        <a:t>%</a:t>
                      </a:r>
                      <a:r>
                        <a:rPr lang="ar-SA" sz="2000" b="1">
                          <a:latin typeface="Calibri"/>
                          <a:ea typeface="Times New Roman"/>
                          <a:cs typeface="Times New Roman"/>
                        </a:rPr>
                        <a:t>89</a:t>
                      </a:r>
                      <a:endParaRPr lang="en-US" sz="1800">
                        <a:latin typeface="Calibri"/>
                        <a:ea typeface="Times New Roman"/>
                        <a:cs typeface="Arial"/>
                      </a:endParaRPr>
                    </a:p>
                  </a:txBody>
                  <a:tcPr marL="68580" marR="68580" marT="0" marB="0" anchor="ctr"/>
                </a:tc>
                <a:tc>
                  <a:txBody>
                    <a:bodyPr/>
                    <a:lstStyle/>
                    <a:p>
                      <a:pPr algn="ctr" rtl="0">
                        <a:lnSpc>
                          <a:spcPct val="115000"/>
                        </a:lnSpc>
                        <a:spcAft>
                          <a:spcPts val="0"/>
                        </a:spcAft>
                      </a:pPr>
                      <a:r>
                        <a:rPr lang="en-GB" sz="2000" b="1" dirty="0">
                          <a:latin typeface="Times New Roman"/>
                          <a:ea typeface="Times New Roman"/>
                          <a:cs typeface="Arial"/>
                        </a:rPr>
                        <a:t>0.0%</a:t>
                      </a:r>
                      <a:endParaRPr lang="en-US" sz="1800" dirty="0">
                        <a:latin typeface="Calibri"/>
                        <a:ea typeface="Times New Roman"/>
                        <a:cs typeface="Arial"/>
                      </a:endParaRPr>
                    </a:p>
                  </a:txBody>
                  <a:tcPr marL="68580" marR="68580" marT="0" marB="0" anchor="ctr"/>
                </a:tc>
              </a:tr>
            </a:tbl>
          </a:graphicData>
        </a:graphic>
      </p:graphicFrame>
      <p:graphicFrame>
        <p:nvGraphicFramePr>
          <p:cNvPr id="14" name="Object 3"/>
          <p:cNvGraphicFramePr>
            <a:graphicFrameLocks noChangeAspect="1"/>
          </p:cNvGraphicFramePr>
          <p:nvPr/>
        </p:nvGraphicFramePr>
        <p:xfrm>
          <a:off x="1500166" y="1662782"/>
          <a:ext cx="1609408" cy="1000132"/>
        </p:xfrm>
        <a:graphic>
          <a:graphicData uri="http://schemas.openxmlformats.org/presentationml/2006/ole">
            <mc:AlternateContent xmlns:mc="http://schemas.openxmlformats.org/markup-compatibility/2006">
              <mc:Choice xmlns:v="urn:schemas-microsoft-com:vml" Requires="v">
                <p:oleObj spid="_x0000_s148490" name="CS ChemDraw Drawing" r:id="rId6" imgW="1333440" imgH="826560" progId="">
                  <p:embed/>
                </p:oleObj>
              </mc:Choice>
              <mc:Fallback>
                <p:oleObj name="CS ChemDraw Drawing" r:id="rId6" imgW="1333440" imgH="826560" progId="">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0166" y="1662782"/>
                        <a:ext cx="1609408" cy="10001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مخطط 9"/>
          <p:cNvGraphicFramePr/>
          <p:nvPr/>
        </p:nvGraphicFramePr>
        <p:xfrm>
          <a:off x="214282" y="3786190"/>
          <a:ext cx="4285108" cy="2743200"/>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par>
                                <p:cTn id="17" presetID="53" presetClass="entr" presetSubtype="0" fill="hold" nodeType="withEffect">
                                  <p:stCondLst>
                                    <p:cond delay="0"/>
                                  </p:stCondLst>
                                  <p:childTnLst>
                                    <p:set>
                                      <p:cBhvr>
                                        <p:cTn id="18" dur="1" fill="hold">
                                          <p:stCondLst>
                                            <p:cond delay="0"/>
                                          </p:stCondLst>
                                        </p:cTn>
                                        <p:tgtEl>
                                          <p:spTgt spid="145415"/>
                                        </p:tgtEl>
                                        <p:attrNameLst>
                                          <p:attrName>style.visibility</p:attrName>
                                        </p:attrNameLst>
                                      </p:cBhvr>
                                      <p:to>
                                        <p:strVal val="visible"/>
                                      </p:to>
                                    </p:set>
                                    <p:anim calcmode="lin" valueType="num">
                                      <p:cBhvr>
                                        <p:cTn id="19" dur="500" fill="hold"/>
                                        <p:tgtEl>
                                          <p:spTgt spid="145415"/>
                                        </p:tgtEl>
                                        <p:attrNameLst>
                                          <p:attrName>ppt_w</p:attrName>
                                        </p:attrNameLst>
                                      </p:cBhvr>
                                      <p:tavLst>
                                        <p:tav tm="0">
                                          <p:val>
                                            <p:fltVal val="0"/>
                                          </p:val>
                                        </p:tav>
                                        <p:tav tm="100000">
                                          <p:val>
                                            <p:strVal val="#ppt_w"/>
                                          </p:val>
                                        </p:tav>
                                      </p:tavLst>
                                    </p:anim>
                                    <p:anim calcmode="lin" valueType="num">
                                      <p:cBhvr>
                                        <p:cTn id="20" dur="500" fill="hold"/>
                                        <p:tgtEl>
                                          <p:spTgt spid="145415"/>
                                        </p:tgtEl>
                                        <p:attrNameLst>
                                          <p:attrName>ppt_h</p:attrName>
                                        </p:attrNameLst>
                                      </p:cBhvr>
                                      <p:tavLst>
                                        <p:tav tm="0">
                                          <p:val>
                                            <p:fltVal val="0"/>
                                          </p:val>
                                        </p:tav>
                                        <p:tav tm="100000">
                                          <p:val>
                                            <p:strVal val="#ppt_h"/>
                                          </p:val>
                                        </p:tav>
                                      </p:tavLst>
                                    </p:anim>
                                    <p:animEffect transition="in" filter="fade">
                                      <p:cBhvr>
                                        <p:cTn id="21" dur="500"/>
                                        <p:tgtEl>
                                          <p:spTgt spid="145415"/>
                                        </p:tgtEl>
                                      </p:cBhvr>
                                    </p:animEffect>
                                  </p:childTnLst>
                                </p:cTn>
                              </p:par>
                            </p:childTnLst>
                          </p:cTn>
                        </p:par>
                      </p:childTnLst>
                    </p:cTn>
                  </p:par>
                  <p:par>
                    <p:cTn id="22" fill="hold">
                      <p:stCondLst>
                        <p:cond delay="indefinite"/>
                      </p:stCondLst>
                      <p:childTnLst>
                        <p:par>
                          <p:cTn id="23" fill="hold">
                            <p:stCondLst>
                              <p:cond delay="0"/>
                            </p:stCondLst>
                            <p:childTnLst>
                              <p:par>
                                <p:cTn id="24" presetID="19"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2000" fill="hold"/>
                                        <p:tgtEl>
                                          <p:spTgt spid="7"/>
                                        </p:tgtEl>
                                        <p:attrNameLst>
                                          <p:attrName>ppt_w</p:attrName>
                                        </p:attrNameLst>
                                      </p:cBhvr>
                                      <p:tavLst>
                                        <p:tav tm="0" fmla="#ppt_w*sin(2.5*pi*$)">
                                          <p:val>
                                            <p:fltVal val="0"/>
                                          </p:val>
                                        </p:tav>
                                        <p:tav tm="100000">
                                          <p:val>
                                            <p:fltVal val="1"/>
                                          </p:val>
                                        </p:tav>
                                      </p:tavLst>
                                    </p:anim>
                                    <p:anim calcmode="lin" valueType="num">
                                      <p:cBhvr>
                                        <p:cTn id="27"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9" presetClass="entr" presetSubtype="0" accel="10000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1000" fill="hold"/>
                                        <p:tgtEl>
                                          <p:spTgt spid="13"/>
                                        </p:tgtEl>
                                        <p:attrNameLst>
                                          <p:attrName>ppt_w</p:attrName>
                                        </p:attrNameLst>
                                      </p:cBhvr>
                                      <p:tavLst>
                                        <p:tav tm="0">
                                          <p:val>
                                            <p:fltVal val="0"/>
                                          </p:val>
                                        </p:tav>
                                        <p:tav tm="100000">
                                          <p:val>
                                            <p:strVal val="#ppt_w"/>
                                          </p:val>
                                        </p:tav>
                                      </p:tavLst>
                                    </p:anim>
                                    <p:anim calcmode="lin" valueType="num">
                                      <p:cBhvr>
                                        <p:cTn id="41" dur="1000" fill="hold"/>
                                        <p:tgtEl>
                                          <p:spTgt spid="13"/>
                                        </p:tgtEl>
                                        <p:attrNameLst>
                                          <p:attrName>ppt_h</p:attrName>
                                        </p:attrNameLst>
                                      </p:cBhvr>
                                      <p:tavLst>
                                        <p:tav tm="0">
                                          <p:val>
                                            <p:fltVal val="0"/>
                                          </p:val>
                                        </p:tav>
                                        <p:tav tm="100000">
                                          <p:val>
                                            <p:strVal val="#ppt_h"/>
                                          </p:val>
                                        </p:tav>
                                      </p:tavLst>
                                    </p:anim>
                                    <p:anim calcmode="lin" valueType="num">
                                      <p:cBhvr>
                                        <p:cTn id="42"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13"/>
                                        </p:tgtEl>
                                        <p:attrNameLst>
                                          <p:attrName>ppt_y</p:attrName>
                                        </p:attrNameLst>
                                      </p:cBhvr>
                                      <p:tavLst>
                                        <p:tav tm="0" fmla="#ppt_y+(sin(-2*pi*(1-$))*-#ppt_x+cos(-2*pi*(1-$))*(1-#ppt_y))*(1-$)">
                                          <p:val>
                                            <p:fltVal val="0"/>
                                          </p:val>
                                        </p:tav>
                                        <p:tav tm="100000">
                                          <p:val>
                                            <p:fltVal val="1"/>
                                          </p:val>
                                        </p:tav>
                                      </p:tavLst>
                                    </p:anim>
                                  </p:childTnLst>
                                </p:cTn>
                              </p:par>
                              <p:par>
                                <p:cTn id="44" presetID="15" presetClass="entr" presetSubtype="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1000" fill="hold"/>
                                        <p:tgtEl>
                                          <p:spTgt spid="14"/>
                                        </p:tgtEl>
                                        <p:attrNameLst>
                                          <p:attrName>ppt_w</p:attrName>
                                        </p:attrNameLst>
                                      </p:cBhvr>
                                      <p:tavLst>
                                        <p:tav tm="0">
                                          <p:val>
                                            <p:fltVal val="0"/>
                                          </p:val>
                                        </p:tav>
                                        <p:tav tm="100000">
                                          <p:val>
                                            <p:strVal val="#ppt_w"/>
                                          </p:val>
                                        </p:tav>
                                      </p:tavLst>
                                    </p:anim>
                                    <p:anim calcmode="lin" valueType="num">
                                      <p:cBhvr>
                                        <p:cTn id="47" dur="1000" fill="hold"/>
                                        <p:tgtEl>
                                          <p:spTgt spid="14"/>
                                        </p:tgtEl>
                                        <p:attrNameLst>
                                          <p:attrName>ppt_h</p:attrName>
                                        </p:attrNameLst>
                                      </p:cBhvr>
                                      <p:tavLst>
                                        <p:tav tm="0">
                                          <p:val>
                                            <p:fltVal val="0"/>
                                          </p:val>
                                        </p:tav>
                                        <p:tav tm="100000">
                                          <p:val>
                                            <p:strVal val="#ppt_h"/>
                                          </p:val>
                                        </p:tav>
                                      </p:tavLst>
                                    </p:anim>
                                    <p:anim calcmode="lin" valueType="num">
                                      <p:cBhvr>
                                        <p:cTn id="48"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900" decel="100000" fill="hold"/>
                                        <p:tgtEl>
                                          <p:spTgt spid="15"/>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Graphic spid="7" grpId="0">
        <p:bldAsOne/>
      </p:bldGraphic>
      <p:bldP spid="10" grpId="0" animBg="1"/>
      <p:bldGraphic spid="15"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721999043_945b5ba819[1].jpg"/>
          <p:cNvPicPr>
            <a:picLocks noChangeAspect="1"/>
          </p:cNvPicPr>
          <p:nvPr/>
        </p:nvPicPr>
        <p:blipFill>
          <a:blip r:embed="rId3" cstate="print">
            <a:clrChange>
              <a:clrFrom>
                <a:srgbClr val="FFFFFF"/>
              </a:clrFrom>
              <a:clrTo>
                <a:srgbClr val="FFFFFF">
                  <a:alpha val="0"/>
                </a:srgbClr>
              </a:clrTo>
            </a:clrChange>
          </a:blip>
          <a:srcRect l="60661" t="9392" r="-1701"/>
          <a:stretch>
            <a:fillRect/>
          </a:stretch>
        </p:blipFill>
        <p:spPr>
          <a:xfrm rot="10800000">
            <a:off x="-71470" y="21787"/>
            <a:ext cx="3654163" cy="5050286"/>
          </a:xfrm>
          <a:prstGeom prst="rect">
            <a:avLst/>
          </a:prstGeom>
        </p:spPr>
      </p:pic>
      <p:sp>
        <p:nvSpPr>
          <p:cNvPr id="14541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2375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241671" name="Rectangle 7"/>
          <p:cNvSpPr>
            <a:spLocks noChangeArrowheads="1"/>
          </p:cNvSpPr>
          <p:nvPr/>
        </p:nvSpPr>
        <p:spPr bwMode="auto">
          <a:xfrm>
            <a:off x="2786050" y="222060"/>
            <a:ext cx="6143636" cy="5847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457200" marR="0" lvl="0" indent="-457200" fontAlgn="base">
              <a:lnSpc>
                <a:spcPct val="100000"/>
              </a:lnSpc>
              <a:spcBef>
                <a:spcPct val="0"/>
              </a:spcBef>
              <a:spcAft>
                <a:spcPct val="0"/>
              </a:spcAft>
              <a:buClrTx/>
              <a:buSzTx/>
              <a:buFontTx/>
              <a:buNone/>
              <a:tabLst/>
            </a:pPr>
            <a:r>
              <a:rPr lang="ar-SA" sz="1600" b="1" dirty="0" smtClean="0">
                <a:solidFill>
                  <a:schemeClr val="dk1"/>
                </a:solidFill>
              </a:rPr>
              <a:t>كروماتوجرام عينة تفاعل ألكلة البنزين مع كلوريد أيزوبيوتيل في وجود الطين الدولي كحافز فيها نسبة ناتج الألكلة الأحادية (134 جم/مول 89%) </a:t>
            </a:r>
          </a:p>
        </p:txBody>
      </p:sp>
      <p:pic>
        <p:nvPicPr>
          <p:cNvPr id="241670" name="Picture 28"/>
          <p:cNvPicPr>
            <a:picLocks noChangeAspect="1" noChangeArrowheads="1"/>
          </p:cNvPicPr>
          <p:nvPr/>
        </p:nvPicPr>
        <p:blipFill>
          <a:blip r:embed="rId4" cstate="print"/>
          <a:srcRect t="2292" b="4834"/>
          <a:stretch>
            <a:fillRect/>
          </a:stretch>
        </p:blipFill>
        <p:spPr bwMode="auto">
          <a:xfrm>
            <a:off x="785786" y="1071546"/>
            <a:ext cx="8001056" cy="2286016"/>
          </a:xfrm>
          <a:prstGeom prst="rect">
            <a:avLst/>
          </a:prstGeom>
          <a:ln w="25400">
            <a:solidFill>
              <a:srgbClr val="99FF66"/>
            </a:solidFill>
          </a:ln>
          <a:effectLst>
            <a:outerShdw blurRad="292100" dist="139700" dir="2700000" algn="tl" rotWithShape="0">
              <a:srgbClr val="99FF66">
                <a:alpha val="64706"/>
              </a:srgbClr>
            </a:outerShdw>
          </a:effectLst>
        </p:spPr>
      </p:pic>
      <p:pic>
        <p:nvPicPr>
          <p:cNvPr id="8" name="Picture 67"/>
          <p:cNvPicPr>
            <a:picLocks noChangeAspect="1" noChangeArrowheads="1"/>
          </p:cNvPicPr>
          <p:nvPr/>
        </p:nvPicPr>
        <p:blipFill>
          <a:blip r:embed="rId5" cstate="print"/>
          <a:srcRect/>
          <a:stretch>
            <a:fillRect/>
          </a:stretch>
        </p:blipFill>
        <p:spPr bwMode="auto">
          <a:xfrm>
            <a:off x="500034" y="3357562"/>
            <a:ext cx="8480850" cy="1335902"/>
          </a:xfrm>
          <a:prstGeom prst="rect">
            <a:avLst/>
          </a:prstGeom>
          <a:ln w="25400">
            <a:solidFill>
              <a:srgbClr val="99FF66"/>
            </a:solidFill>
          </a:ln>
          <a:effectLst>
            <a:outerShdw blurRad="292100" dist="139700" dir="2700000" algn="tl" rotWithShape="0">
              <a:srgbClr val="99FF66">
                <a:alpha val="64706"/>
              </a:srgbClr>
            </a:outerShdw>
          </a:effectLst>
        </p:spPr>
      </p:pic>
      <p:sp>
        <p:nvSpPr>
          <p:cNvPr id="9" name="AutoShape 4"/>
          <p:cNvSpPr>
            <a:spLocks noChangeArrowheads="1"/>
          </p:cNvSpPr>
          <p:nvPr/>
        </p:nvSpPr>
        <p:spPr bwMode="auto">
          <a:xfrm>
            <a:off x="8060887" y="3013935"/>
            <a:ext cx="214314" cy="571504"/>
          </a:xfrm>
          <a:prstGeom prst="downArrow">
            <a:avLst>
              <a:gd name="adj1" fmla="val 50000"/>
              <a:gd name="adj2" fmla="val 136843"/>
            </a:avLst>
          </a:prstGeom>
          <a:ln>
            <a:headEnd/>
            <a:tailEnd/>
          </a:ln>
        </p:spPr>
        <p:style>
          <a:lnRef idx="0">
            <a:schemeClr val="accent3"/>
          </a:lnRef>
          <a:fillRef idx="3">
            <a:schemeClr val="accent3"/>
          </a:fillRef>
          <a:effectRef idx="3">
            <a:schemeClr val="accent3"/>
          </a:effectRef>
          <a:fontRef idx="minor">
            <a:schemeClr val="lt1"/>
          </a:fontRef>
        </p:style>
        <p:txBody>
          <a:bodyPr vert="eaVert" wrap="square" lIns="91440" tIns="45720" rIns="91440" bIns="45720" numCol="1" anchor="t" anchorCtr="0" compatLnSpc="1">
            <a:prstTxWarp prst="textNoShape">
              <a:avLst/>
            </a:prstTxWarp>
          </a:bodyPr>
          <a:lstStyle/>
          <a:p>
            <a:endParaRPr lang="ar-SA"/>
          </a:p>
        </p:txBody>
      </p:sp>
      <p:graphicFrame>
        <p:nvGraphicFramePr>
          <p:cNvPr id="10" name="Object 7"/>
          <p:cNvGraphicFramePr>
            <a:graphicFrameLocks noChangeAspect="1"/>
          </p:cNvGraphicFramePr>
          <p:nvPr/>
        </p:nvGraphicFramePr>
        <p:xfrm>
          <a:off x="7143768" y="1833559"/>
          <a:ext cx="1743075" cy="1095375"/>
        </p:xfrm>
        <a:graphic>
          <a:graphicData uri="http://schemas.openxmlformats.org/presentationml/2006/ole">
            <mc:AlternateContent xmlns:mc="http://schemas.openxmlformats.org/markup-compatibility/2006">
              <mc:Choice xmlns:v="urn:schemas-microsoft-com:vml" Requires="v">
                <p:oleObj spid="_x0000_s241676" name="CS ChemDraw Drawing" r:id="rId6" imgW="1577160" imgH="978840" progId="">
                  <p:embed/>
                </p:oleObj>
              </mc:Choice>
              <mc:Fallback>
                <p:oleObj name="CS ChemDraw Drawing" r:id="rId6" imgW="1577160" imgH="978840" progId="">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3768" y="1833559"/>
                        <a:ext cx="1743075" cy="1095375"/>
                      </a:xfrm>
                      <a:prstGeom prst="rect">
                        <a:avLst/>
                      </a:prstGeom>
                      <a:gradFill rotWithShape="1">
                        <a:gsLst>
                          <a:gs pos="0">
                            <a:schemeClr val="bg1"/>
                          </a:gs>
                          <a:gs pos="100000">
                            <a:srgbClr val="CCFF99"/>
                          </a:gs>
                        </a:gsLst>
                        <a:lin ang="5400000" scaled="1"/>
                      </a:gradFill>
                    </p:spPr>
                  </p:pic>
                </p:oleObj>
              </mc:Fallback>
            </mc:AlternateContent>
          </a:graphicData>
        </a:graphic>
      </p:graphicFrame>
      <p:graphicFrame>
        <p:nvGraphicFramePr>
          <p:cNvPr id="241674" name="Object 10"/>
          <p:cNvGraphicFramePr>
            <a:graphicFrameLocks noChangeAspect="1"/>
          </p:cNvGraphicFramePr>
          <p:nvPr/>
        </p:nvGraphicFramePr>
        <p:xfrm>
          <a:off x="3286125" y="4686322"/>
          <a:ext cx="1076325" cy="1814512"/>
        </p:xfrm>
        <a:graphic>
          <a:graphicData uri="http://schemas.openxmlformats.org/presentationml/2006/ole">
            <mc:AlternateContent xmlns:mc="http://schemas.openxmlformats.org/markup-compatibility/2006">
              <mc:Choice xmlns:v="urn:schemas-microsoft-com:vml" Requires="v">
                <p:oleObj spid="_x0000_s241677" name="CS ChemDraw Drawing" r:id="rId8" imgW="1075598" imgH="1814763" progId="">
                  <p:embed/>
                </p:oleObj>
              </mc:Choice>
              <mc:Fallback>
                <p:oleObj name="CS ChemDraw Drawing" r:id="rId8" imgW="1075598" imgH="1814763" progId="">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86125" y="4686322"/>
                        <a:ext cx="1076325" cy="181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1675" name="Object 11"/>
          <p:cNvGraphicFramePr>
            <a:graphicFrameLocks noChangeAspect="1"/>
          </p:cNvGraphicFramePr>
          <p:nvPr/>
        </p:nvGraphicFramePr>
        <p:xfrm>
          <a:off x="4357688" y="4900634"/>
          <a:ext cx="1671637" cy="1517650"/>
        </p:xfrm>
        <a:graphic>
          <a:graphicData uri="http://schemas.openxmlformats.org/presentationml/2006/ole">
            <mc:AlternateContent xmlns:mc="http://schemas.openxmlformats.org/markup-compatibility/2006">
              <mc:Choice xmlns:v="urn:schemas-microsoft-com:vml" Requires="v">
                <p:oleObj spid="_x0000_s241678" name="CS ChemDraw Drawing" r:id="rId10" imgW="1671351" imgH="1517567" progId="">
                  <p:embed/>
                </p:oleObj>
              </mc:Choice>
              <mc:Fallback>
                <p:oleObj name="CS ChemDraw Drawing" r:id="rId10" imgW="1671351" imgH="1517567" progId="">
                  <p:embed/>
                  <p:pic>
                    <p:nvPicPr>
                      <p:cNvPr id="0"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57688" y="4900634"/>
                        <a:ext cx="1671637"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Box 11"/>
          <p:cNvSpPr txBox="1"/>
          <p:nvPr/>
        </p:nvSpPr>
        <p:spPr>
          <a:xfrm>
            <a:off x="5857884" y="1895765"/>
            <a:ext cx="857256" cy="461665"/>
          </a:xfrm>
          <a:prstGeom prst="rect">
            <a:avLst/>
          </a:prstGeom>
          <a:noFill/>
        </p:spPr>
        <p:txBody>
          <a:bodyPr wrap="square" rtlCol="1">
            <a:spAutoFit/>
          </a:bodyPr>
          <a:lstStyle/>
          <a:p>
            <a:r>
              <a:rPr lang="ar-SA" dirty="0" smtClean="0"/>
              <a:t>الناتج </a:t>
            </a:r>
            <a:r>
              <a:rPr lang="en-US" sz="2400" b="1" dirty="0" smtClean="0"/>
              <a:t>1</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41671"/>
                                        </p:tgtEl>
                                        <p:attrNameLst>
                                          <p:attrName>style.visibility</p:attrName>
                                        </p:attrNameLst>
                                      </p:cBhvr>
                                      <p:to>
                                        <p:strVal val="visible"/>
                                      </p:to>
                                    </p:set>
                                    <p:anim calcmode="lin" valueType="num">
                                      <p:cBhvr>
                                        <p:cTn id="7" dur="500" fill="hold"/>
                                        <p:tgtEl>
                                          <p:spTgt spid="241671"/>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41671"/>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41671"/>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41671"/>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17" presetClass="entr" presetSubtype="10" fill="hold" nodeType="afterEffect">
                                  <p:stCondLst>
                                    <p:cond delay="0"/>
                                  </p:stCondLst>
                                  <p:childTnLst>
                                    <p:set>
                                      <p:cBhvr>
                                        <p:cTn id="13" dur="1" fill="hold">
                                          <p:stCondLst>
                                            <p:cond delay="0"/>
                                          </p:stCondLst>
                                        </p:cTn>
                                        <p:tgtEl>
                                          <p:spTgt spid="241670"/>
                                        </p:tgtEl>
                                        <p:attrNameLst>
                                          <p:attrName>style.visibility</p:attrName>
                                        </p:attrNameLst>
                                      </p:cBhvr>
                                      <p:to>
                                        <p:strVal val="visible"/>
                                      </p:to>
                                    </p:set>
                                    <p:anim calcmode="lin" valueType="num">
                                      <p:cBhvr>
                                        <p:cTn id="14" dur="500" fill="hold"/>
                                        <p:tgtEl>
                                          <p:spTgt spid="241670"/>
                                        </p:tgtEl>
                                        <p:attrNameLst>
                                          <p:attrName>ppt_w</p:attrName>
                                        </p:attrNameLst>
                                      </p:cBhvr>
                                      <p:tavLst>
                                        <p:tav tm="0">
                                          <p:val>
                                            <p:fltVal val="0"/>
                                          </p:val>
                                        </p:tav>
                                        <p:tav tm="100000">
                                          <p:val>
                                            <p:strVal val="#ppt_w"/>
                                          </p:val>
                                        </p:tav>
                                      </p:tavLst>
                                    </p:anim>
                                    <p:anim calcmode="lin" valueType="num">
                                      <p:cBhvr>
                                        <p:cTn id="15" dur="500" fill="hold"/>
                                        <p:tgtEl>
                                          <p:spTgt spid="241670"/>
                                        </p:tgtEl>
                                        <p:attrNameLst>
                                          <p:attrName>ppt_h</p:attrName>
                                        </p:attrNameLst>
                                      </p:cBhvr>
                                      <p:tavLst>
                                        <p:tav tm="0">
                                          <p:val>
                                            <p:strVal val="#ppt_h"/>
                                          </p:val>
                                        </p:tav>
                                        <p:tav tm="100000">
                                          <p:val>
                                            <p:strVal val="#ppt_h"/>
                                          </p:val>
                                        </p:tav>
                                      </p:tavLst>
                                    </p:anim>
                                  </p:childTnLst>
                                </p:cTn>
                              </p:par>
                            </p:childTnLst>
                          </p:cTn>
                        </p:par>
                        <p:par>
                          <p:cTn id="16" fill="hold">
                            <p:stCondLst>
                              <p:cond delay="1000"/>
                            </p:stCondLst>
                            <p:childTnLst>
                              <p:par>
                                <p:cTn id="17" presetID="50" presetClass="entr" presetSubtype="0" decel="10000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3"/>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par>
                          <p:cTn id="22" fill="hold">
                            <p:stCondLst>
                              <p:cond delay="2000"/>
                            </p:stCondLst>
                            <p:childTnLst>
                              <p:par>
                                <p:cTn id="23" presetID="17" presetClass="entr" presetSubtype="1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54" presetClass="entr" presetSubtype="0" accel="100000" fill="hold" nodeType="afterEffect">
                                  <p:stCondLst>
                                    <p:cond delay="0"/>
                                  </p:stCondLst>
                                  <p:childTnLst>
                                    <p:set>
                                      <p:cBhvr>
                                        <p:cTn id="36" dur="1" fill="hold">
                                          <p:stCondLst>
                                            <p:cond delay="0"/>
                                          </p:stCondLst>
                                        </p:cTn>
                                        <p:tgtEl>
                                          <p:spTgt spid="241674"/>
                                        </p:tgtEl>
                                        <p:attrNameLst>
                                          <p:attrName>style.visibility</p:attrName>
                                        </p:attrNameLst>
                                      </p:cBhvr>
                                      <p:to>
                                        <p:strVal val="visible"/>
                                      </p:to>
                                    </p:set>
                                    <p:anim calcmode="lin" valueType="num">
                                      <p:cBhvr>
                                        <p:cTn id="37" dur="500" fill="hold"/>
                                        <p:tgtEl>
                                          <p:spTgt spid="241674"/>
                                        </p:tgtEl>
                                        <p:attrNameLst>
                                          <p:attrName>ppt_w</p:attrName>
                                        </p:attrNameLst>
                                      </p:cBhvr>
                                      <p:tavLst>
                                        <p:tav tm="0">
                                          <p:val>
                                            <p:strVal val="#ppt_w*0.05"/>
                                          </p:val>
                                        </p:tav>
                                        <p:tav tm="100000">
                                          <p:val>
                                            <p:strVal val="#ppt_w"/>
                                          </p:val>
                                        </p:tav>
                                      </p:tavLst>
                                    </p:anim>
                                    <p:anim calcmode="lin" valueType="num">
                                      <p:cBhvr>
                                        <p:cTn id="38" dur="500" fill="hold"/>
                                        <p:tgtEl>
                                          <p:spTgt spid="241674"/>
                                        </p:tgtEl>
                                        <p:attrNameLst>
                                          <p:attrName>ppt_h</p:attrName>
                                        </p:attrNameLst>
                                      </p:cBhvr>
                                      <p:tavLst>
                                        <p:tav tm="0">
                                          <p:val>
                                            <p:strVal val="#ppt_h"/>
                                          </p:val>
                                        </p:tav>
                                        <p:tav tm="100000">
                                          <p:val>
                                            <p:strVal val="#ppt_h"/>
                                          </p:val>
                                        </p:tav>
                                      </p:tavLst>
                                    </p:anim>
                                    <p:anim calcmode="lin" valueType="num">
                                      <p:cBhvr>
                                        <p:cTn id="39" dur="500" fill="hold"/>
                                        <p:tgtEl>
                                          <p:spTgt spid="241674"/>
                                        </p:tgtEl>
                                        <p:attrNameLst>
                                          <p:attrName>ppt_x</p:attrName>
                                        </p:attrNameLst>
                                      </p:cBhvr>
                                      <p:tavLst>
                                        <p:tav tm="0">
                                          <p:val>
                                            <p:strVal val="#ppt_x-.2"/>
                                          </p:val>
                                        </p:tav>
                                        <p:tav tm="100000">
                                          <p:val>
                                            <p:strVal val="#ppt_x"/>
                                          </p:val>
                                        </p:tav>
                                      </p:tavLst>
                                    </p:anim>
                                    <p:anim calcmode="lin" valueType="num">
                                      <p:cBhvr>
                                        <p:cTn id="40" dur="500" fill="hold"/>
                                        <p:tgtEl>
                                          <p:spTgt spid="241674"/>
                                        </p:tgtEl>
                                        <p:attrNameLst>
                                          <p:attrName>ppt_y</p:attrName>
                                        </p:attrNameLst>
                                      </p:cBhvr>
                                      <p:tavLst>
                                        <p:tav tm="0">
                                          <p:val>
                                            <p:strVal val="#ppt_y"/>
                                          </p:val>
                                        </p:tav>
                                        <p:tav tm="100000">
                                          <p:val>
                                            <p:strVal val="#ppt_y"/>
                                          </p:val>
                                        </p:tav>
                                      </p:tavLst>
                                    </p:anim>
                                    <p:animEffect transition="in" filter="fade">
                                      <p:cBhvr>
                                        <p:cTn id="41" dur="500"/>
                                        <p:tgtEl>
                                          <p:spTgt spid="241674"/>
                                        </p:tgtEl>
                                      </p:cBhvr>
                                    </p:animEffect>
                                  </p:childTnLst>
                                </p:cTn>
                              </p:par>
                            </p:childTnLst>
                          </p:cTn>
                        </p:par>
                        <p:par>
                          <p:cTn id="42" fill="hold">
                            <p:stCondLst>
                              <p:cond delay="1500"/>
                            </p:stCondLst>
                            <p:childTnLst>
                              <p:par>
                                <p:cTn id="43" presetID="15" presetClass="entr" presetSubtype="0" fill="hold" nodeType="afterEffect">
                                  <p:stCondLst>
                                    <p:cond delay="0"/>
                                  </p:stCondLst>
                                  <p:childTnLst>
                                    <p:set>
                                      <p:cBhvr>
                                        <p:cTn id="44" dur="1" fill="hold">
                                          <p:stCondLst>
                                            <p:cond delay="0"/>
                                          </p:stCondLst>
                                        </p:cTn>
                                        <p:tgtEl>
                                          <p:spTgt spid="241675"/>
                                        </p:tgtEl>
                                        <p:attrNameLst>
                                          <p:attrName>style.visibility</p:attrName>
                                        </p:attrNameLst>
                                      </p:cBhvr>
                                      <p:to>
                                        <p:strVal val="visible"/>
                                      </p:to>
                                    </p:set>
                                    <p:anim calcmode="lin" valueType="num">
                                      <p:cBhvr>
                                        <p:cTn id="45" dur="1000" fill="hold"/>
                                        <p:tgtEl>
                                          <p:spTgt spid="241675"/>
                                        </p:tgtEl>
                                        <p:attrNameLst>
                                          <p:attrName>ppt_w</p:attrName>
                                        </p:attrNameLst>
                                      </p:cBhvr>
                                      <p:tavLst>
                                        <p:tav tm="0">
                                          <p:val>
                                            <p:fltVal val="0"/>
                                          </p:val>
                                        </p:tav>
                                        <p:tav tm="100000">
                                          <p:val>
                                            <p:strVal val="#ppt_w"/>
                                          </p:val>
                                        </p:tav>
                                      </p:tavLst>
                                    </p:anim>
                                    <p:anim calcmode="lin" valueType="num">
                                      <p:cBhvr>
                                        <p:cTn id="46" dur="1000" fill="hold"/>
                                        <p:tgtEl>
                                          <p:spTgt spid="241675"/>
                                        </p:tgtEl>
                                        <p:attrNameLst>
                                          <p:attrName>ppt_h</p:attrName>
                                        </p:attrNameLst>
                                      </p:cBhvr>
                                      <p:tavLst>
                                        <p:tav tm="0">
                                          <p:val>
                                            <p:fltVal val="0"/>
                                          </p:val>
                                        </p:tav>
                                        <p:tav tm="100000">
                                          <p:val>
                                            <p:strVal val="#ppt_h"/>
                                          </p:val>
                                        </p:tav>
                                      </p:tavLst>
                                    </p:anim>
                                    <p:anim calcmode="lin" valueType="num">
                                      <p:cBhvr>
                                        <p:cTn id="47" dur="1000" fill="hold"/>
                                        <p:tgtEl>
                                          <p:spTgt spid="241675"/>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24167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71"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721999043_945b5ba819[1].jpg"/>
          <p:cNvPicPr>
            <a:picLocks noChangeAspect="1"/>
          </p:cNvPicPr>
          <p:nvPr/>
        </p:nvPicPr>
        <p:blipFill>
          <a:blip r:embed="rId3" cstate="print">
            <a:clrChange>
              <a:clrFrom>
                <a:srgbClr val="FFFFFF"/>
              </a:clrFrom>
              <a:clrTo>
                <a:srgbClr val="FFFFFF">
                  <a:alpha val="0"/>
                </a:srgbClr>
              </a:clrTo>
            </a:clrChange>
          </a:blip>
          <a:srcRect l="60661" t="9392" r="-1701"/>
          <a:stretch>
            <a:fillRect/>
          </a:stretch>
        </p:blipFill>
        <p:spPr>
          <a:xfrm rot="10800000">
            <a:off x="-71470" y="21787"/>
            <a:ext cx="3654163" cy="5050286"/>
          </a:xfrm>
          <a:prstGeom prst="rect">
            <a:avLst/>
          </a:prstGeom>
        </p:spPr>
      </p:pic>
      <p:sp>
        <p:nvSpPr>
          <p:cNvPr id="11" name="Rectangle 1"/>
          <p:cNvSpPr>
            <a:spLocks noChangeArrowheads="1"/>
          </p:cNvSpPr>
          <p:nvPr/>
        </p:nvSpPr>
        <p:spPr bwMode="auto">
          <a:xfrm>
            <a:off x="1842536" y="285728"/>
            <a:ext cx="7015744" cy="80021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457200" lvl="0" indent="-457200"/>
            <a:r>
              <a:rPr lang="ar-SA" sz="1600" b="1" dirty="0" smtClean="0"/>
              <a:t>كروماتوجرام عينة تفاعل ألكلة البنزين مع كلوريد أيزوبيوتيل </a:t>
            </a:r>
            <a:r>
              <a:rPr lang="ar-SA" b="1" dirty="0" smtClean="0">
                <a:solidFill>
                  <a:srgbClr val="FF0000"/>
                </a:solidFill>
              </a:rPr>
              <a:t>في وجود </a:t>
            </a:r>
            <a:r>
              <a:rPr lang="ar-SA" sz="2400" b="1" dirty="0" smtClean="0">
                <a:solidFill>
                  <a:srgbClr val="FF0000"/>
                </a:solidFill>
              </a:rPr>
              <a:t>الطين المحلي </a:t>
            </a:r>
            <a:r>
              <a:rPr lang="en-US" sz="2400" b="1" dirty="0" smtClean="0">
                <a:solidFill>
                  <a:srgbClr val="FF0000"/>
                </a:solidFill>
              </a:rPr>
              <a:t>(LC)</a:t>
            </a:r>
            <a:r>
              <a:rPr lang="ar-SA" sz="2800" b="1" dirty="0" smtClean="0">
                <a:solidFill>
                  <a:srgbClr val="FF0000"/>
                </a:solidFill>
              </a:rPr>
              <a:t> </a:t>
            </a:r>
            <a:r>
              <a:rPr lang="ar-SA" b="1" dirty="0" smtClean="0">
                <a:solidFill>
                  <a:schemeClr val="tx1"/>
                </a:solidFill>
              </a:rPr>
              <a:t>كحافز</a:t>
            </a:r>
            <a:r>
              <a:rPr lang="ar-SA" sz="1600" b="1" dirty="0" smtClean="0">
                <a:solidFill>
                  <a:schemeClr val="tx1"/>
                </a:solidFill>
              </a:rPr>
              <a:t> فيها </a:t>
            </a:r>
            <a:r>
              <a:rPr lang="ar-SA" sz="1600" b="1" dirty="0" smtClean="0"/>
              <a:t>نسبة ناتج الألكلة الأحادية (134 جم/مول 97%) </a:t>
            </a:r>
            <a:endParaRPr lang="en-US" sz="1600" dirty="0"/>
          </a:p>
        </p:txBody>
      </p:sp>
      <p:sp>
        <p:nvSpPr>
          <p:cNvPr id="14541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53603" name="Picture 24"/>
          <p:cNvPicPr>
            <a:picLocks noChangeAspect="1" noChangeArrowheads="1"/>
          </p:cNvPicPr>
          <p:nvPr/>
        </p:nvPicPr>
        <p:blipFill>
          <a:blip r:embed="rId4" cstate="print"/>
          <a:srcRect/>
          <a:stretch>
            <a:fillRect/>
          </a:stretch>
        </p:blipFill>
        <p:spPr bwMode="auto">
          <a:xfrm>
            <a:off x="2414040" y="1180222"/>
            <a:ext cx="6203766" cy="2248778"/>
          </a:xfrm>
          <a:prstGeom prst="rect">
            <a:avLst/>
          </a:prstGeom>
          <a:ln w="25400">
            <a:solidFill>
              <a:srgbClr val="99FF66"/>
            </a:solidFill>
          </a:ln>
          <a:effectLst>
            <a:outerShdw blurRad="292100" dist="139700" dir="2700000" algn="tl" rotWithShape="0">
              <a:srgbClr val="99FF66">
                <a:alpha val="64706"/>
              </a:srgbClr>
            </a:outerShdw>
          </a:effectLst>
        </p:spPr>
      </p:pic>
      <p:sp>
        <p:nvSpPr>
          <p:cNvPr id="2375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graphicFrame>
        <p:nvGraphicFramePr>
          <p:cNvPr id="237569" name="Object 1"/>
          <p:cNvGraphicFramePr>
            <a:graphicFrameLocks noChangeAspect="1"/>
          </p:cNvGraphicFramePr>
          <p:nvPr/>
        </p:nvGraphicFramePr>
        <p:xfrm>
          <a:off x="4572000" y="1537411"/>
          <a:ext cx="2411167" cy="1475687"/>
        </p:xfrm>
        <a:graphic>
          <a:graphicData uri="http://schemas.openxmlformats.org/presentationml/2006/ole">
            <mc:AlternateContent xmlns:mc="http://schemas.openxmlformats.org/markup-compatibility/2006">
              <mc:Choice xmlns:v="urn:schemas-microsoft-com:vml" Requires="v">
                <p:oleObj spid="_x0000_s237571" name="CS ChemDraw Drawing" r:id="rId5" imgW="1577160" imgH="963720" progId="">
                  <p:embed/>
                </p:oleObj>
              </mc:Choice>
              <mc:Fallback>
                <p:oleObj name="CS ChemDraw Drawing" r:id="rId5" imgW="1577160" imgH="963720" progId="">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537411"/>
                        <a:ext cx="2411167" cy="1475687"/>
                      </a:xfrm>
                      <a:prstGeom prst="rect">
                        <a:avLst/>
                      </a:prstGeom>
                      <a:gradFill rotWithShape="1">
                        <a:gsLst>
                          <a:gs pos="0">
                            <a:srgbClr val="FFFFFF"/>
                          </a:gs>
                          <a:gs pos="100000">
                            <a:srgbClr val="CCFF99"/>
                          </a:gs>
                        </a:gsLst>
                        <a:lin ang="5400000" scaled="1"/>
                      </a:gradFill>
                    </p:spPr>
                  </p:pic>
                </p:oleObj>
              </mc:Fallback>
            </mc:AlternateContent>
          </a:graphicData>
        </a:graphic>
      </p:graphicFrame>
      <p:sp>
        <p:nvSpPr>
          <p:cNvPr id="8" name="Rectangle 4"/>
          <p:cNvSpPr>
            <a:spLocks noChangeArrowheads="1"/>
          </p:cNvSpPr>
          <p:nvPr/>
        </p:nvSpPr>
        <p:spPr bwMode="auto">
          <a:xfrm>
            <a:off x="1771098" y="3690468"/>
            <a:ext cx="7000924" cy="73866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457200" marR="0" indent="-457200" fontAlgn="base">
              <a:lnSpc>
                <a:spcPct val="100000"/>
              </a:lnSpc>
              <a:spcBef>
                <a:spcPct val="0"/>
              </a:spcBef>
              <a:spcAft>
                <a:spcPct val="0"/>
              </a:spcAft>
              <a:buClrTx/>
              <a:buSzTx/>
              <a:buFontTx/>
              <a:buNone/>
              <a:tabLst/>
            </a:pPr>
            <a:r>
              <a:rPr lang="ar-SA" sz="1600" b="1" dirty="0" smtClean="0">
                <a:solidFill>
                  <a:schemeClr val="dk1"/>
                </a:solidFill>
              </a:rPr>
              <a:t>كروماتوجرام عينة تفاعل ألكلة البنزين مع كلوريد أيزوبيوتيل </a:t>
            </a:r>
            <a:r>
              <a:rPr lang="ar-SA" b="1" dirty="0" smtClean="0">
                <a:solidFill>
                  <a:srgbClr val="FF0000"/>
                </a:solidFill>
              </a:rPr>
              <a:t>في وجود </a:t>
            </a:r>
            <a:r>
              <a:rPr lang="ar-SA" sz="2400" b="1" dirty="0" smtClean="0">
                <a:solidFill>
                  <a:srgbClr val="FF0000"/>
                </a:solidFill>
              </a:rPr>
              <a:t>الطين الدولي </a:t>
            </a:r>
            <a:r>
              <a:rPr lang="en-US" sz="2400" b="1" dirty="0" smtClean="0">
                <a:solidFill>
                  <a:srgbClr val="FF0000"/>
                </a:solidFill>
              </a:rPr>
              <a:t>(K10)</a:t>
            </a:r>
            <a:r>
              <a:rPr lang="ar-SA" b="1" dirty="0" smtClean="0">
                <a:solidFill>
                  <a:srgbClr val="FF0000"/>
                </a:solidFill>
              </a:rPr>
              <a:t> </a:t>
            </a:r>
            <a:r>
              <a:rPr lang="ar-SA" b="1" dirty="0" smtClean="0">
                <a:solidFill>
                  <a:schemeClr val="tx1"/>
                </a:solidFill>
              </a:rPr>
              <a:t>كحافز فيها نسبة ناتج الألكلة الأحادية (134 جم/مول 98%) </a:t>
            </a:r>
            <a:endParaRPr lang="ar-SA" sz="1600" b="1" dirty="0" smtClean="0">
              <a:solidFill>
                <a:schemeClr val="tx1"/>
              </a:solidFill>
            </a:endParaRPr>
          </a:p>
        </p:txBody>
      </p:sp>
      <p:pic>
        <p:nvPicPr>
          <p:cNvPr id="9" name="Picture 25"/>
          <p:cNvPicPr>
            <a:picLocks noChangeAspect="1" noChangeArrowheads="1"/>
          </p:cNvPicPr>
          <p:nvPr/>
        </p:nvPicPr>
        <p:blipFill>
          <a:blip r:embed="rId7" cstate="print"/>
          <a:srcRect/>
          <a:stretch>
            <a:fillRect/>
          </a:stretch>
        </p:blipFill>
        <p:spPr bwMode="auto">
          <a:xfrm>
            <a:off x="2388063" y="4572008"/>
            <a:ext cx="6168473" cy="2143140"/>
          </a:xfrm>
          <a:prstGeom prst="rect">
            <a:avLst/>
          </a:prstGeom>
          <a:ln w="25400">
            <a:solidFill>
              <a:srgbClr val="99FF66"/>
            </a:solidFill>
          </a:ln>
          <a:effectLst>
            <a:outerShdw blurRad="292100" dist="139700" dir="2700000" algn="tl" rotWithShape="0">
              <a:srgbClr val="99FF66">
                <a:alpha val="64706"/>
              </a:srgbClr>
            </a:outerShdw>
          </a:effectLst>
        </p:spPr>
      </p:pic>
      <p:graphicFrame>
        <p:nvGraphicFramePr>
          <p:cNvPr id="10" name="Object 5"/>
          <p:cNvGraphicFramePr>
            <a:graphicFrameLocks noChangeAspect="1"/>
          </p:cNvGraphicFramePr>
          <p:nvPr/>
        </p:nvGraphicFramePr>
        <p:xfrm>
          <a:off x="4643438" y="4833249"/>
          <a:ext cx="2451216" cy="1500198"/>
        </p:xfrm>
        <a:graphic>
          <a:graphicData uri="http://schemas.openxmlformats.org/presentationml/2006/ole">
            <mc:AlternateContent xmlns:mc="http://schemas.openxmlformats.org/markup-compatibility/2006">
              <mc:Choice xmlns:v="urn:schemas-microsoft-com:vml" Requires="v">
                <p:oleObj spid="_x0000_s237572" name="CS ChemDraw Drawing" r:id="rId8" imgW="1577160" imgH="963720" progId="">
                  <p:embed/>
                </p:oleObj>
              </mc:Choice>
              <mc:Fallback>
                <p:oleObj name="CS ChemDraw Drawing" r:id="rId8" imgW="1577160" imgH="963720"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4833249"/>
                        <a:ext cx="2451216" cy="1500198"/>
                      </a:xfrm>
                      <a:prstGeom prst="rect">
                        <a:avLst/>
                      </a:prstGeom>
                      <a:gradFill rotWithShape="1">
                        <a:gsLst>
                          <a:gs pos="0">
                            <a:srgbClr val="FFFFFF"/>
                          </a:gs>
                          <a:gs pos="100000">
                            <a:srgbClr val="CCFF99"/>
                          </a:gs>
                        </a:gsLst>
                        <a:lin ang="5400000" scaled="1"/>
                      </a:gradFill>
                    </p:spPr>
                  </p:pic>
                </p:oleObj>
              </mc:Fallback>
            </mc:AlternateContent>
          </a:graphicData>
        </a:graphic>
      </p:graphicFrame>
      <p:sp>
        <p:nvSpPr>
          <p:cNvPr id="12" name="TextBox 11"/>
          <p:cNvSpPr txBox="1"/>
          <p:nvPr/>
        </p:nvSpPr>
        <p:spPr>
          <a:xfrm>
            <a:off x="7143768" y="2051368"/>
            <a:ext cx="857256" cy="461665"/>
          </a:xfrm>
          <a:prstGeom prst="rect">
            <a:avLst/>
          </a:prstGeom>
          <a:noFill/>
        </p:spPr>
        <p:txBody>
          <a:bodyPr wrap="square" rtlCol="1">
            <a:spAutoFit/>
          </a:bodyPr>
          <a:lstStyle/>
          <a:p>
            <a:r>
              <a:rPr lang="ar-SA" dirty="0" smtClean="0"/>
              <a:t>الناتج </a:t>
            </a:r>
            <a:r>
              <a:rPr lang="en-US" sz="2400" b="1" dirty="0" smtClean="0"/>
              <a:t>2</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1"/>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25" presetClass="entr" presetSubtype="0" fill="hold" nodeType="afterEffect">
                                  <p:stCondLst>
                                    <p:cond delay="0"/>
                                  </p:stCondLst>
                                  <p:childTnLst>
                                    <p:set>
                                      <p:cBhvr>
                                        <p:cTn id="13" dur="1" fill="hold">
                                          <p:stCondLst>
                                            <p:cond delay="0"/>
                                          </p:stCondLst>
                                        </p:cTn>
                                        <p:tgtEl>
                                          <p:spTgt spid="153603"/>
                                        </p:tgtEl>
                                        <p:attrNameLst>
                                          <p:attrName>style.visibility</p:attrName>
                                        </p:attrNameLst>
                                      </p:cBhvr>
                                      <p:to>
                                        <p:strVal val="visible"/>
                                      </p:to>
                                    </p:set>
                                    <p:anim calcmode="lin" valueType="num">
                                      <p:cBhvr>
                                        <p:cTn id="14" dur="500" decel="50000" fill="hold">
                                          <p:stCondLst>
                                            <p:cond delay="0"/>
                                          </p:stCondLst>
                                        </p:cTn>
                                        <p:tgtEl>
                                          <p:spTgt spid="153603"/>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53603"/>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53603"/>
                                        </p:tgtEl>
                                        <p:attrNameLst>
                                          <p:attrName>ppt_w</p:attrName>
                                        </p:attrNameLst>
                                      </p:cBhvr>
                                      <p:tavLst>
                                        <p:tav tm="0">
                                          <p:val>
                                            <p:strVal val="#ppt_w*.05"/>
                                          </p:val>
                                        </p:tav>
                                        <p:tav tm="100000">
                                          <p:val>
                                            <p:strVal val="#ppt_w"/>
                                          </p:val>
                                        </p:tav>
                                      </p:tavLst>
                                    </p:anim>
                                    <p:anim calcmode="lin" valueType="num">
                                      <p:cBhvr>
                                        <p:cTn id="17" dur="1000" fill="hold"/>
                                        <p:tgtEl>
                                          <p:spTgt spid="153603"/>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53603"/>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53603"/>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53603"/>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53603"/>
                                        </p:tgtEl>
                                      </p:cBhvr>
                                    </p:animEffect>
                                  </p:childTnLst>
                                </p:cTn>
                              </p:par>
                            </p:childTnLst>
                          </p:cTn>
                        </p:par>
                        <p:par>
                          <p:cTn id="22" fill="hold">
                            <p:stCondLst>
                              <p:cond delay="1500"/>
                            </p:stCondLst>
                            <p:childTnLst>
                              <p:par>
                                <p:cTn id="23" presetID="30" presetClass="entr" presetSubtype="0" fill="hold" nodeType="afterEffect">
                                  <p:stCondLst>
                                    <p:cond delay="0"/>
                                  </p:stCondLst>
                                  <p:childTnLst>
                                    <p:set>
                                      <p:cBhvr>
                                        <p:cTn id="24" dur="1" fill="hold">
                                          <p:stCondLst>
                                            <p:cond delay="0"/>
                                          </p:stCondLst>
                                        </p:cTn>
                                        <p:tgtEl>
                                          <p:spTgt spid="237569"/>
                                        </p:tgtEl>
                                        <p:attrNameLst>
                                          <p:attrName>style.visibility</p:attrName>
                                        </p:attrNameLst>
                                      </p:cBhvr>
                                      <p:to>
                                        <p:strVal val="visible"/>
                                      </p:to>
                                    </p:set>
                                    <p:animEffect transition="in" filter="fade">
                                      <p:cBhvr>
                                        <p:cTn id="25" dur="800" decel="100000"/>
                                        <p:tgtEl>
                                          <p:spTgt spid="237569"/>
                                        </p:tgtEl>
                                      </p:cBhvr>
                                    </p:animEffect>
                                    <p:anim calcmode="lin" valueType="num">
                                      <p:cBhvr>
                                        <p:cTn id="26" dur="800" decel="100000" fill="hold"/>
                                        <p:tgtEl>
                                          <p:spTgt spid="237569"/>
                                        </p:tgtEl>
                                        <p:attrNameLst>
                                          <p:attrName>style.rotation</p:attrName>
                                        </p:attrNameLst>
                                      </p:cBhvr>
                                      <p:tavLst>
                                        <p:tav tm="0">
                                          <p:val>
                                            <p:fltVal val="-90"/>
                                          </p:val>
                                        </p:tav>
                                        <p:tav tm="100000">
                                          <p:val>
                                            <p:fltVal val="0"/>
                                          </p:val>
                                        </p:tav>
                                      </p:tavLst>
                                    </p:anim>
                                    <p:anim calcmode="lin" valueType="num">
                                      <p:cBhvr>
                                        <p:cTn id="27" dur="800" decel="100000" fill="hold"/>
                                        <p:tgtEl>
                                          <p:spTgt spid="237569"/>
                                        </p:tgtEl>
                                        <p:attrNameLst>
                                          <p:attrName>ppt_x</p:attrName>
                                        </p:attrNameLst>
                                      </p:cBhvr>
                                      <p:tavLst>
                                        <p:tav tm="0">
                                          <p:val>
                                            <p:strVal val="#ppt_x+0.4"/>
                                          </p:val>
                                        </p:tav>
                                        <p:tav tm="100000">
                                          <p:val>
                                            <p:strVal val="#ppt_x-0.05"/>
                                          </p:val>
                                        </p:tav>
                                      </p:tavLst>
                                    </p:anim>
                                    <p:anim calcmode="lin" valueType="num">
                                      <p:cBhvr>
                                        <p:cTn id="28" dur="800" decel="100000" fill="hold"/>
                                        <p:tgtEl>
                                          <p:spTgt spid="237569"/>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37569"/>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37569"/>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9" presetClass="entr" presetSubtype="0" accel="10000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8"/>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54" presetClass="entr" presetSubtype="0" accel="100000"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strVal val="#ppt_w*0.05"/>
                                          </p:val>
                                        </p:tav>
                                        <p:tav tm="100000">
                                          <p:val>
                                            <p:strVal val="#ppt_w"/>
                                          </p:val>
                                        </p:tav>
                                      </p:tavLst>
                                    </p:anim>
                                    <p:anim calcmode="lin" valueType="num">
                                      <p:cBhvr>
                                        <p:cTn id="43" dur="500" fill="hold"/>
                                        <p:tgtEl>
                                          <p:spTgt spid="9"/>
                                        </p:tgtEl>
                                        <p:attrNameLst>
                                          <p:attrName>ppt_h</p:attrName>
                                        </p:attrNameLst>
                                      </p:cBhvr>
                                      <p:tavLst>
                                        <p:tav tm="0">
                                          <p:val>
                                            <p:strVal val="#ppt_h"/>
                                          </p:val>
                                        </p:tav>
                                        <p:tav tm="100000">
                                          <p:val>
                                            <p:strVal val="#ppt_h"/>
                                          </p:val>
                                        </p:tav>
                                      </p:tavLst>
                                    </p:anim>
                                    <p:anim calcmode="lin" valueType="num">
                                      <p:cBhvr>
                                        <p:cTn id="44" dur="500" fill="hold"/>
                                        <p:tgtEl>
                                          <p:spTgt spid="9"/>
                                        </p:tgtEl>
                                        <p:attrNameLst>
                                          <p:attrName>ppt_x</p:attrName>
                                        </p:attrNameLst>
                                      </p:cBhvr>
                                      <p:tavLst>
                                        <p:tav tm="0">
                                          <p:val>
                                            <p:strVal val="#ppt_x-.2"/>
                                          </p:val>
                                        </p:tav>
                                        <p:tav tm="100000">
                                          <p:val>
                                            <p:strVal val="#ppt_x"/>
                                          </p:val>
                                        </p:tav>
                                      </p:tavLst>
                                    </p:anim>
                                    <p:anim calcmode="lin" valueType="num">
                                      <p:cBhvr>
                                        <p:cTn id="45" dur="500" fill="hold"/>
                                        <p:tgtEl>
                                          <p:spTgt spid="9"/>
                                        </p:tgtEl>
                                        <p:attrNameLst>
                                          <p:attrName>ppt_y</p:attrName>
                                        </p:attrNameLst>
                                      </p:cBhvr>
                                      <p:tavLst>
                                        <p:tav tm="0">
                                          <p:val>
                                            <p:strVal val="#ppt_y"/>
                                          </p:val>
                                        </p:tav>
                                        <p:tav tm="100000">
                                          <p:val>
                                            <p:strVal val="#ppt_y"/>
                                          </p:val>
                                        </p:tav>
                                      </p:tavLst>
                                    </p:anim>
                                    <p:animEffect transition="in" filter="fad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30"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800" decel="100000"/>
                                        <p:tgtEl>
                                          <p:spTgt spid="10"/>
                                        </p:tgtEl>
                                      </p:cBhvr>
                                    </p:animEffect>
                                    <p:anim calcmode="lin" valueType="num">
                                      <p:cBhvr>
                                        <p:cTn id="52" dur="800" decel="100000" fill="hold"/>
                                        <p:tgtEl>
                                          <p:spTgt spid="10"/>
                                        </p:tgtEl>
                                        <p:attrNameLst>
                                          <p:attrName>style.rotation</p:attrName>
                                        </p:attrNameLst>
                                      </p:cBhvr>
                                      <p:tavLst>
                                        <p:tav tm="0">
                                          <p:val>
                                            <p:fltVal val="-90"/>
                                          </p:val>
                                        </p:tav>
                                        <p:tav tm="100000">
                                          <p:val>
                                            <p:fltVal val="0"/>
                                          </p:val>
                                        </p:tav>
                                      </p:tavLst>
                                    </p:anim>
                                    <p:anim calcmode="lin" valueType="num">
                                      <p:cBhvr>
                                        <p:cTn id="53" dur="800" decel="100000" fill="hold"/>
                                        <p:tgtEl>
                                          <p:spTgt spid="10"/>
                                        </p:tgtEl>
                                        <p:attrNameLst>
                                          <p:attrName>ppt_x</p:attrName>
                                        </p:attrNameLst>
                                      </p:cBhvr>
                                      <p:tavLst>
                                        <p:tav tm="0">
                                          <p:val>
                                            <p:strVal val="#ppt_x+0.4"/>
                                          </p:val>
                                        </p:tav>
                                        <p:tav tm="100000">
                                          <p:val>
                                            <p:strVal val="#ppt_x-0.05"/>
                                          </p:val>
                                        </p:tav>
                                      </p:tavLst>
                                    </p:anim>
                                    <p:anim calcmode="lin" valueType="num">
                                      <p:cBhvr>
                                        <p:cTn id="54" dur="800" decel="100000" fill="hold"/>
                                        <p:tgtEl>
                                          <p:spTgt spid="10"/>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721999043_945b5ba819[1].jpg"/>
          <p:cNvPicPr>
            <a:picLocks noChangeAspect="1"/>
          </p:cNvPicPr>
          <p:nvPr/>
        </p:nvPicPr>
        <p:blipFill>
          <a:blip r:embed="rId3" cstate="print">
            <a:clrChange>
              <a:clrFrom>
                <a:srgbClr val="FFFFFF"/>
              </a:clrFrom>
              <a:clrTo>
                <a:srgbClr val="FFFFFF">
                  <a:alpha val="0"/>
                </a:srgbClr>
              </a:clrTo>
            </a:clrChange>
          </a:blip>
          <a:srcRect l="60661" t="9392" r="-1701"/>
          <a:stretch>
            <a:fillRect/>
          </a:stretch>
        </p:blipFill>
        <p:spPr>
          <a:xfrm rot="10800000">
            <a:off x="-71470" y="21787"/>
            <a:ext cx="3654163" cy="5050286"/>
          </a:xfrm>
          <a:prstGeom prst="rect">
            <a:avLst/>
          </a:prstGeom>
        </p:spPr>
      </p:pic>
      <p:sp>
        <p:nvSpPr>
          <p:cNvPr id="14541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2375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graphicFrame>
        <p:nvGraphicFramePr>
          <p:cNvPr id="241672" name="Object 5"/>
          <p:cNvGraphicFramePr>
            <a:graphicFrameLocks noChangeAspect="1"/>
          </p:cNvGraphicFramePr>
          <p:nvPr/>
        </p:nvGraphicFramePr>
        <p:xfrm>
          <a:off x="7072330" y="1214422"/>
          <a:ext cx="1743075" cy="1066800"/>
        </p:xfrm>
        <a:graphic>
          <a:graphicData uri="http://schemas.openxmlformats.org/presentationml/2006/ole">
            <mc:AlternateContent xmlns:mc="http://schemas.openxmlformats.org/markup-compatibility/2006">
              <mc:Choice xmlns:v="urn:schemas-microsoft-com:vml" Requires="v">
                <p:oleObj spid="_x0000_s247813" name="CS ChemDraw Drawing" r:id="rId4" imgW="1577160" imgH="963720" progId="">
                  <p:embed/>
                </p:oleObj>
              </mc:Choice>
              <mc:Fallback>
                <p:oleObj name="CS ChemDraw Drawing" r:id="rId4" imgW="1577160" imgH="96372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2330" y="1214422"/>
                        <a:ext cx="1743075" cy="1066800"/>
                      </a:xfrm>
                      <a:prstGeom prst="rect">
                        <a:avLst/>
                      </a:prstGeom>
                      <a:gradFill rotWithShape="1">
                        <a:gsLst>
                          <a:gs pos="0">
                            <a:srgbClr val="FFFFFF"/>
                          </a:gs>
                          <a:gs pos="100000">
                            <a:srgbClr val="CCFF99"/>
                          </a:gs>
                        </a:gsLst>
                        <a:lin ang="5400000" scaled="1"/>
                      </a:gradFill>
                    </p:spPr>
                  </p:pic>
                </p:oleObj>
              </mc:Fallback>
            </mc:AlternateContent>
          </a:graphicData>
        </a:graphic>
      </p:graphicFrame>
      <p:pic>
        <p:nvPicPr>
          <p:cNvPr id="247811" name="Picture 74"/>
          <p:cNvPicPr>
            <a:picLocks noChangeAspect="1" noChangeArrowheads="1"/>
          </p:cNvPicPr>
          <p:nvPr/>
        </p:nvPicPr>
        <p:blipFill>
          <a:blip r:embed="rId6" cstate="print"/>
          <a:srcRect/>
          <a:stretch>
            <a:fillRect/>
          </a:stretch>
        </p:blipFill>
        <p:spPr bwMode="auto">
          <a:xfrm>
            <a:off x="428596" y="2428868"/>
            <a:ext cx="8300186" cy="1576392"/>
          </a:xfrm>
          <a:prstGeom prst="rect">
            <a:avLst/>
          </a:prstGeom>
          <a:ln w="25400">
            <a:solidFill>
              <a:srgbClr val="99FF66"/>
            </a:solidFill>
          </a:ln>
          <a:effectLst>
            <a:outerShdw blurRad="292100" dist="139700" dir="2700000" algn="tl" rotWithShape="0">
              <a:srgbClr val="99FF66">
                <a:alpha val="64706"/>
              </a:srgbClr>
            </a:outerShdw>
          </a:effectLst>
        </p:spPr>
      </p:pic>
      <p:sp>
        <p:nvSpPr>
          <p:cNvPr id="247812" name="AutoShape 4"/>
          <p:cNvSpPr>
            <a:spLocks noChangeArrowheads="1"/>
          </p:cNvSpPr>
          <p:nvPr/>
        </p:nvSpPr>
        <p:spPr bwMode="auto">
          <a:xfrm>
            <a:off x="8001024" y="2428868"/>
            <a:ext cx="242014" cy="719136"/>
          </a:xfrm>
          <a:prstGeom prst="downArrow">
            <a:avLst>
              <a:gd name="adj1" fmla="val 50000"/>
              <a:gd name="adj2" fmla="val 136841"/>
            </a:avLst>
          </a:prstGeom>
          <a:ln>
            <a:headEnd/>
            <a:tailEnd/>
          </a:ln>
        </p:spPr>
        <p:style>
          <a:lnRef idx="0">
            <a:schemeClr val="accent3"/>
          </a:lnRef>
          <a:fillRef idx="3">
            <a:schemeClr val="accent3"/>
          </a:fillRef>
          <a:effectRef idx="3">
            <a:schemeClr val="accent3"/>
          </a:effectRef>
          <a:fontRef idx="minor">
            <a:schemeClr val="lt1"/>
          </a:fontRef>
        </p:style>
        <p:txBody>
          <a:bodyPr vert="eaVert" wrap="square" lIns="91440" tIns="45720" rIns="91440" bIns="45720" numCol="1" anchor="t" anchorCtr="0" compatLnSpc="1">
            <a:prstTxWarp prst="textNoShape">
              <a:avLst/>
            </a:prstTxWarp>
          </a:bodyPr>
          <a:lstStyle/>
          <a:p>
            <a:endParaRPr lang="ar-SA"/>
          </a:p>
        </p:txBody>
      </p:sp>
      <p:sp>
        <p:nvSpPr>
          <p:cNvPr id="247813" name="Rectangle 5"/>
          <p:cNvSpPr>
            <a:spLocks noChangeArrowheads="1"/>
          </p:cNvSpPr>
          <p:nvPr/>
        </p:nvSpPr>
        <p:spPr bwMode="auto">
          <a:xfrm>
            <a:off x="3214678" y="708285"/>
            <a:ext cx="5668084" cy="36933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457200" indent="-457200" fontAlgn="base">
              <a:spcBef>
                <a:spcPct val="0"/>
              </a:spcBef>
              <a:spcAft>
                <a:spcPct val="0"/>
              </a:spcAft>
            </a:pPr>
            <a:r>
              <a:rPr lang="ar-SA" b="1" dirty="0" smtClean="0">
                <a:solidFill>
                  <a:schemeClr val="dk1"/>
                </a:solidFill>
                <a:cs typeface="+mj-cs"/>
              </a:rPr>
              <a:t>طيف الكتلة للمركب 1- فينيل-2-ميثيل- بروبان </a:t>
            </a:r>
            <a:r>
              <a:rPr lang="en-GB" b="1" dirty="0" smtClean="0">
                <a:solidFill>
                  <a:schemeClr val="dk1"/>
                </a:solidFill>
                <a:cs typeface="+mj-cs"/>
              </a:rPr>
              <a:t>(C</a:t>
            </a:r>
            <a:r>
              <a:rPr lang="en-GB" b="1" baseline="-25000" dirty="0" smtClean="0">
                <a:solidFill>
                  <a:schemeClr val="dk1"/>
                </a:solidFill>
                <a:cs typeface="+mj-cs"/>
              </a:rPr>
              <a:t>10</a:t>
            </a:r>
            <a:r>
              <a:rPr lang="en-GB" b="1" dirty="0" smtClean="0">
                <a:solidFill>
                  <a:schemeClr val="dk1"/>
                </a:solidFill>
                <a:cs typeface="+mj-cs"/>
              </a:rPr>
              <a:t>H</a:t>
            </a:r>
            <a:r>
              <a:rPr lang="en-GB" b="1" baseline="-25000" dirty="0" smtClean="0">
                <a:solidFill>
                  <a:schemeClr val="dk1"/>
                </a:solidFill>
                <a:cs typeface="+mj-cs"/>
              </a:rPr>
              <a:t>14 </a:t>
            </a:r>
            <a:r>
              <a:rPr lang="en-GB" b="1" dirty="0" smtClean="0">
                <a:solidFill>
                  <a:schemeClr val="dk1"/>
                </a:solidFill>
                <a:cs typeface="+mj-cs"/>
              </a:rPr>
              <a:t>= 134 g/mol)</a:t>
            </a:r>
          </a:p>
        </p:txBody>
      </p:sp>
      <p:grpSp>
        <p:nvGrpSpPr>
          <p:cNvPr id="14" name="Group 13"/>
          <p:cNvGrpSpPr/>
          <p:nvPr/>
        </p:nvGrpSpPr>
        <p:grpSpPr>
          <a:xfrm>
            <a:off x="4357686" y="4005260"/>
            <a:ext cx="4429156" cy="2244704"/>
            <a:chOff x="4880902" y="4613296"/>
            <a:chExt cx="3834502" cy="1816100"/>
          </a:xfrm>
        </p:grpSpPr>
        <p:graphicFrame>
          <p:nvGraphicFramePr>
            <p:cNvPr id="3" name="Object 3"/>
            <p:cNvGraphicFramePr>
              <a:graphicFrameLocks noChangeAspect="1"/>
            </p:cNvGraphicFramePr>
            <p:nvPr/>
          </p:nvGraphicFramePr>
          <p:xfrm>
            <a:off x="7640667" y="4613296"/>
            <a:ext cx="1074737" cy="1816100"/>
          </p:xfrm>
          <a:graphic>
            <a:graphicData uri="http://schemas.openxmlformats.org/presentationml/2006/ole">
              <mc:AlternateContent xmlns:mc="http://schemas.openxmlformats.org/markup-compatibility/2006">
                <mc:Choice xmlns:v="urn:schemas-microsoft-com:vml" Requires="v">
                  <p:oleObj spid="_x0000_s247814" name="CS ChemDraw Drawing" r:id="rId7" imgW="1073977" imgH="1816383" progId="">
                    <p:embed/>
                  </p:oleObj>
                </mc:Choice>
                <mc:Fallback>
                  <p:oleObj name="CS ChemDraw Drawing" r:id="rId7" imgW="1073977" imgH="1816383"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40667" y="4613296"/>
                          <a:ext cx="1074737"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1" name="Straight Arrow Connector 10"/>
            <p:cNvCxnSpPr/>
            <p:nvPr/>
          </p:nvCxnSpPr>
          <p:spPr>
            <a:xfrm rot="10800000">
              <a:off x="6929454" y="5500702"/>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4" name="Object 4"/>
            <p:cNvGraphicFramePr>
              <a:graphicFrameLocks noChangeAspect="1"/>
            </p:cNvGraphicFramePr>
            <p:nvPr/>
          </p:nvGraphicFramePr>
          <p:xfrm>
            <a:off x="5165741" y="4786322"/>
            <a:ext cx="1692275" cy="1422400"/>
          </p:xfrm>
          <a:graphic>
            <a:graphicData uri="http://schemas.openxmlformats.org/presentationml/2006/ole">
              <mc:AlternateContent xmlns:mc="http://schemas.openxmlformats.org/markup-compatibility/2006">
                <mc:Choice xmlns:v="urn:schemas-microsoft-com:vml" Requires="v">
                  <p:oleObj spid="_x0000_s247815" name="CS ChemDraw Drawing" r:id="rId9" imgW="1692695" imgH="1423090" progId="">
                    <p:embed/>
                  </p:oleObj>
                </mc:Choice>
                <mc:Fallback>
                  <p:oleObj name="CS ChemDraw Drawing" r:id="rId9" imgW="1692695" imgH="1423090" progId="">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65741" y="4786322"/>
                          <a:ext cx="1692275"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Box 12"/>
            <p:cNvSpPr txBox="1"/>
            <p:nvPr/>
          </p:nvSpPr>
          <p:spPr>
            <a:xfrm>
              <a:off x="4880902" y="4786322"/>
              <a:ext cx="1143008" cy="923330"/>
            </a:xfrm>
            <a:prstGeom prst="rect">
              <a:avLst/>
            </a:prstGeom>
            <a:solidFill>
              <a:schemeClr val="bg1"/>
            </a:solidFill>
          </p:spPr>
          <p:txBody>
            <a:bodyPr wrap="square" rtlCol="1">
              <a:spAutoFit/>
            </a:bodyPr>
            <a:lstStyle/>
            <a:p>
              <a:endParaRPr lang="ar-SA" dirty="0" smtClean="0"/>
            </a:p>
            <a:p>
              <a:endParaRPr lang="ar-SA" dirty="0" smtClean="0"/>
            </a:p>
            <a:p>
              <a:endParaRPr lang="ar-SA" dirty="0"/>
            </a:p>
          </p:txBody>
        </p:sp>
      </p:grpSp>
      <p:sp>
        <p:nvSpPr>
          <p:cNvPr id="15" name="TextBox 14"/>
          <p:cNvSpPr txBox="1"/>
          <p:nvPr/>
        </p:nvSpPr>
        <p:spPr>
          <a:xfrm>
            <a:off x="5786446" y="1500174"/>
            <a:ext cx="857256" cy="400110"/>
          </a:xfrm>
          <a:prstGeom prst="rect">
            <a:avLst/>
          </a:prstGeom>
          <a:noFill/>
        </p:spPr>
        <p:txBody>
          <a:bodyPr wrap="square" rtlCol="1">
            <a:spAutoFit/>
          </a:bodyPr>
          <a:lstStyle/>
          <a:p>
            <a:r>
              <a:rPr lang="ar-SA" sz="2000" dirty="0" smtClean="0"/>
              <a:t>الناتج </a:t>
            </a:r>
            <a:r>
              <a:rPr lang="en-US" sz="2000" b="1" dirty="0" smtClean="0"/>
              <a:t>2</a:t>
            </a:r>
            <a:endParaRPr lang="ar-SA"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47813"/>
                                        </p:tgtEl>
                                        <p:attrNameLst>
                                          <p:attrName>style.visibility</p:attrName>
                                        </p:attrNameLst>
                                      </p:cBhvr>
                                      <p:to>
                                        <p:strVal val="visible"/>
                                      </p:to>
                                    </p:set>
                                    <p:anim calcmode="lin" valueType="num">
                                      <p:cBhvr>
                                        <p:cTn id="7" dur="500" fill="hold"/>
                                        <p:tgtEl>
                                          <p:spTgt spid="24781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4781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4781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47813"/>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55" presetClass="entr" presetSubtype="0" fill="hold" nodeType="afterEffect">
                                  <p:stCondLst>
                                    <p:cond delay="0"/>
                                  </p:stCondLst>
                                  <p:childTnLst>
                                    <p:set>
                                      <p:cBhvr>
                                        <p:cTn id="13" dur="1" fill="hold">
                                          <p:stCondLst>
                                            <p:cond delay="0"/>
                                          </p:stCondLst>
                                        </p:cTn>
                                        <p:tgtEl>
                                          <p:spTgt spid="247811"/>
                                        </p:tgtEl>
                                        <p:attrNameLst>
                                          <p:attrName>style.visibility</p:attrName>
                                        </p:attrNameLst>
                                      </p:cBhvr>
                                      <p:to>
                                        <p:strVal val="visible"/>
                                      </p:to>
                                    </p:set>
                                    <p:anim calcmode="lin" valueType="num">
                                      <p:cBhvr>
                                        <p:cTn id="14" dur="1000" fill="hold"/>
                                        <p:tgtEl>
                                          <p:spTgt spid="247811"/>
                                        </p:tgtEl>
                                        <p:attrNameLst>
                                          <p:attrName>ppt_w</p:attrName>
                                        </p:attrNameLst>
                                      </p:cBhvr>
                                      <p:tavLst>
                                        <p:tav tm="0">
                                          <p:val>
                                            <p:strVal val="#ppt_w*0.70"/>
                                          </p:val>
                                        </p:tav>
                                        <p:tav tm="100000">
                                          <p:val>
                                            <p:strVal val="#ppt_w"/>
                                          </p:val>
                                        </p:tav>
                                      </p:tavLst>
                                    </p:anim>
                                    <p:anim calcmode="lin" valueType="num">
                                      <p:cBhvr>
                                        <p:cTn id="15" dur="1000" fill="hold"/>
                                        <p:tgtEl>
                                          <p:spTgt spid="247811"/>
                                        </p:tgtEl>
                                        <p:attrNameLst>
                                          <p:attrName>ppt_h</p:attrName>
                                        </p:attrNameLst>
                                      </p:cBhvr>
                                      <p:tavLst>
                                        <p:tav tm="0">
                                          <p:val>
                                            <p:strVal val="#ppt_h"/>
                                          </p:val>
                                        </p:tav>
                                        <p:tav tm="100000">
                                          <p:val>
                                            <p:strVal val="#ppt_h"/>
                                          </p:val>
                                        </p:tav>
                                      </p:tavLst>
                                    </p:anim>
                                    <p:animEffect transition="in" filter="fade">
                                      <p:cBhvr>
                                        <p:cTn id="16" dur="1000"/>
                                        <p:tgtEl>
                                          <p:spTgt spid="247811"/>
                                        </p:tgtEl>
                                      </p:cBhvr>
                                    </p:animEffect>
                                  </p:childTnLst>
                                </p:cTn>
                              </p:par>
                            </p:childTnLst>
                          </p:cTn>
                        </p:par>
                        <p:par>
                          <p:cTn id="17" fill="hold">
                            <p:stCondLst>
                              <p:cond delay="1500"/>
                            </p:stCondLst>
                            <p:childTnLst>
                              <p:par>
                                <p:cTn id="18" presetID="55" presetClass="entr" presetSubtype="0" fill="hold" nodeType="afterEffect">
                                  <p:stCondLst>
                                    <p:cond delay="0"/>
                                  </p:stCondLst>
                                  <p:childTnLst>
                                    <p:set>
                                      <p:cBhvr>
                                        <p:cTn id="19" dur="1" fill="hold">
                                          <p:stCondLst>
                                            <p:cond delay="0"/>
                                          </p:stCondLst>
                                        </p:cTn>
                                        <p:tgtEl>
                                          <p:spTgt spid="241672"/>
                                        </p:tgtEl>
                                        <p:attrNameLst>
                                          <p:attrName>style.visibility</p:attrName>
                                        </p:attrNameLst>
                                      </p:cBhvr>
                                      <p:to>
                                        <p:strVal val="visible"/>
                                      </p:to>
                                    </p:set>
                                    <p:anim calcmode="lin" valueType="num">
                                      <p:cBhvr>
                                        <p:cTn id="20" dur="1000" fill="hold"/>
                                        <p:tgtEl>
                                          <p:spTgt spid="241672"/>
                                        </p:tgtEl>
                                        <p:attrNameLst>
                                          <p:attrName>ppt_w</p:attrName>
                                        </p:attrNameLst>
                                      </p:cBhvr>
                                      <p:tavLst>
                                        <p:tav tm="0">
                                          <p:val>
                                            <p:strVal val="#ppt_w*0.70"/>
                                          </p:val>
                                        </p:tav>
                                        <p:tav tm="100000">
                                          <p:val>
                                            <p:strVal val="#ppt_w"/>
                                          </p:val>
                                        </p:tav>
                                      </p:tavLst>
                                    </p:anim>
                                    <p:anim calcmode="lin" valueType="num">
                                      <p:cBhvr>
                                        <p:cTn id="21" dur="1000" fill="hold"/>
                                        <p:tgtEl>
                                          <p:spTgt spid="241672"/>
                                        </p:tgtEl>
                                        <p:attrNameLst>
                                          <p:attrName>ppt_h</p:attrName>
                                        </p:attrNameLst>
                                      </p:cBhvr>
                                      <p:tavLst>
                                        <p:tav tm="0">
                                          <p:val>
                                            <p:strVal val="#ppt_h"/>
                                          </p:val>
                                        </p:tav>
                                        <p:tav tm="100000">
                                          <p:val>
                                            <p:strVal val="#ppt_h"/>
                                          </p:val>
                                        </p:tav>
                                      </p:tavLst>
                                    </p:anim>
                                    <p:animEffect transition="in" filter="fade">
                                      <p:cBhvr>
                                        <p:cTn id="22" dur="1000"/>
                                        <p:tgtEl>
                                          <p:spTgt spid="241672"/>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247812"/>
                                        </p:tgtEl>
                                        <p:attrNameLst>
                                          <p:attrName>style.visibility</p:attrName>
                                        </p:attrNameLst>
                                      </p:cBhvr>
                                      <p:to>
                                        <p:strVal val="visible"/>
                                      </p:to>
                                    </p:set>
                                    <p:animEffect transition="in" filter="fade">
                                      <p:cBhvr>
                                        <p:cTn id="27" dur="1000"/>
                                        <p:tgtEl>
                                          <p:spTgt spid="247812"/>
                                        </p:tgtEl>
                                      </p:cBhvr>
                                    </p:animEffect>
                                    <p:anim calcmode="lin" valueType="num">
                                      <p:cBhvr>
                                        <p:cTn id="28" dur="1000" fill="hold"/>
                                        <p:tgtEl>
                                          <p:spTgt spid="247812"/>
                                        </p:tgtEl>
                                        <p:attrNameLst>
                                          <p:attrName>ppt_x</p:attrName>
                                        </p:attrNameLst>
                                      </p:cBhvr>
                                      <p:tavLst>
                                        <p:tav tm="0">
                                          <p:val>
                                            <p:strVal val="#ppt_x"/>
                                          </p:val>
                                        </p:tav>
                                        <p:tav tm="100000">
                                          <p:val>
                                            <p:strVal val="#ppt_x"/>
                                          </p:val>
                                        </p:tav>
                                      </p:tavLst>
                                    </p:anim>
                                    <p:anim calcmode="lin" valueType="num">
                                      <p:cBhvr>
                                        <p:cTn id="29" dur="1000" fill="hold"/>
                                        <p:tgtEl>
                                          <p:spTgt spid="2478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2" grpId="0" animBg="1"/>
      <p:bldP spid="2478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721999043_945b5ba819[1].jpg"/>
          <p:cNvPicPr>
            <a:picLocks noChangeAspect="1"/>
          </p:cNvPicPr>
          <p:nvPr/>
        </p:nvPicPr>
        <p:blipFill>
          <a:blip r:embed="rId3" cstate="print">
            <a:clrChange>
              <a:clrFrom>
                <a:srgbClr val="FFFFFF"/>
              </a:clrFrom>
              <a:clrTo>
                <a:srgbClr val="FFFFFF">
                  <a:alpha val="0"/>
                </a:srgbClr>
              </a:clrTo>
            </a:clrChange>
          </a:blip>
          <a:srcRect l="60661" t="9392" r="-1701"/>
          <a:stretch>
            <a:fillRect/>
          </a:stretch>
        </p:blipFill>
        <p:spPr>
          <a:xfrm rot="10800000">
            <a:off x="-71470" y="21787"/>
            <a:ext cx="3654163" cy="5050286"/>
          </a:xfrm>
          <a:prstGeom prst="rect">
            <a:avLst/>
          </a:prstGeom>
        </p:spPr>
      </p:pic>
      <p:sp>
        <p:nvSpPr>
          <p:cNvPr id="14541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2375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249859" name="Picture 30"/>
          <p:cNvPicPr>
            <a:picLocks noChangeAspect="1" noChangeArrowheads="1"/>
          </p:cNvPicPr>
          <p:nvPr/>
        </p:nvPicPr>
        <p:blipFill>
          <a:blip r:embed="rId4" cstate="print"/>
          <a:srcRect b="69753"/>
          <a:stretch>
            <a:fillRect/>
          </a:stretch>
        </p:blipFill>
        <p:spPr bwMode="auto">
          <a:xfrm>
            <a:off x="458250" y="2357430"/>
            <a:ext cx="8219017" cy="1581154"/>
          </a:xfrm>
          <a:prstGeom prst="rect">
            <a:avLst/>
          </a:prstGeom>
          <a:ln w="25400">
            <a:solidFill>
              <a:srgbClr val="99FF66"/>
            </a:solidFill>
          </a:ln>
          <a:effectLst>
            <a:outerShdw blurRad="292100" dist="139700" dir="2700000" algn="tl" rotWithShape="0">
              <a:srgbClr val="99FF66">
                <a:alpha val="64706"/>
              </a:srgbClr>
            </a:outerShdw>
          </a:effectLst>
        </p:spPr>
      </p:pic>
      <p:sp>
        <p:nvSpPr>
          <p:cNvPr id="249861" name="Rectangle 5"/>
          <p:cNvSpPr>
            <a:spLocks noChangeArrowheads="1"/>
          </p:cNvSpPr>
          <p:nvPr/>
        </p:nvSpPr>
        <p:spPr bwMode="auto">
          <a:xfrm>
            <a:off x="4145131" y="214290"/>
            <a:ext cx="4713149" cy="5847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457200" marR="0" lvl="0" indent="-457200" fontAlgn="base">
              <a:lnSpc>
                <a:spcPct val="100000"/>
              </a:lnSpc>
              <a:spcBef>
                <a:spcPct val="0"/>
              </a:spcBef>
              <a:spcAft>
                <a:spcPct val="0"/>
              </a:spcAft>
              <a:buClrTx/>
              <a:buSzTx/>
              <a:buFontTx/>
              <a:buNone/>
              <a:tabLst/>
            </a:pPr>
            <a:r>
              <a:rPr lang="ar-SA" sz="1600" b="1" dirty="0" smtClean="0">
                <a:solidFill>
                  <a:schemeClr val="dk1"/>
                </a:solidFill>
              </a:rPr>
              <a:t>شكل (</a:t>
            </a:r>
            <a:r>
              <a:rPr lang="en-GB" sz="1600" b="1" dirty="0" smtClean="0">
                <a:solidFill>
                  <a:schemeClr val="dk1"/>
                </a:solidFill>
              </a:rPr>
              <a:t>63</a:t>
            </a:r>
            <a:r>
              <a:rPr lang="ar-SA" sz="1600" b="1" dirty="0" smtClean="0">
                <a:solidFill>
                  <a:schemeClr val="dk1"/>
                </a:solidFill>
              </a:rPr>
              <a:t>) طيف الكتلة للمركب 1-كلورو-2- فينيل -2-ميثيل -بروبان</a:t>
            </a:r>
            <a:endParaRPr lang="en-US" sz="1600" b="1" dirty="0" smtClean="0">
              <a:solidFill>
                <a:schemeClr val="dk1"/>
              </a:solidFill>
            </a:endParaRPr>
          </a:p>
          <a:p>
            <a:pPr marL="457200" marR="0" lvl="0" indent="-457200" fontAlgn="base">
              <a:lnSpc>
                <a:spcPct val="100000"/>
              </a:lnSpc>
              <a:spcBef>
                <a:spcPct val="0"/>
              </a:spcBef>
              <a:spcAft>
                <a:spcPct val="0"/>
              </a:spcAft>
              <a:buClrTx/>
              <a:buSzTx/>
              <a:buFontTx/>
              <a:buNone/>
              <a:tabLst/>
            </a:pPr>
            <a:r>
              <a:rPr lang="ar-SA" sz="1600" b="1" dirty="0" smtClean="0">
                <a:solidFill>
                  <a:schemeClr val="dk1"/>
                </a:solidFill>
              </a:rPr>
              <a:t> </a:t>
            </a:r>
            <a:r>
              <a:rPr lang="en-GB" sz="1600" b="1" dirty="0" smtClean="0">
                <a:solidFill>
                  <a:schemeClr val="dk1"/>
                </a:solidFill>
              </a:rPr>
              <a:t>(C</a:t>
            </a:r>
            <a:r>
              <a:rPr lang="en-GB" sz="1600" b="1" baseline="-25000" dirty="0" smtClean="0">
                <a:solidFill>
                  <a:schemeClr val="dk1"/>
                </a:solidFill>
              </a:rPr>
              <a:t>10</a:t>
            </a:r>
            <a:r>
              <a:rPr lang="en-GB" sz="1600" b="1" dirty="0" smtClean="0">
                <a:solidFill>
                  <a:schemeClr val="dk1"/>
                </a:solidFill>
              </a:rPr>
              <a:t>H</a:t>
            </a:r>
            <a:r>
              <a:rPr lang="en-GB" sz="1600" b="1" baseline="-25000" dirty="0" smtClean="0">
                <a:solidFill>
                  <a:schemeClr val="dk1"/>
                </a:solidFill>
              </a:rPr>
              <a:t>13</a:t>
            </a:r>
            <a:r>
              <a:rPr lang="en-GB" sz="1600" b="1" dirty="0" smtClean="0">
                <a:solidFill>
                  <a:schemeClr val="dk1"/>
                </a:solidFill>
              </a:rPr>
              <a:t>Cl = 168 g/mol)</a:t>
            </a:r>
          </a:p>
        </p:txBody>
      </p:sp>
      <p:sp>
        <p:nvSpPr>
          <p:cNvPr id="249862"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247812" name="AutoShape 4"/>
          <p:cNvSpPr>
            <a:spLocks noChangeArrowheads="1"/>
          </p:cNvSpPr>
          <p:nvPr/>
        </p:nvSpPr>
        <p:spPr bwMode="auto">
          <a:xfrm>
            <a:off x="7267594" y="2410484"/>
            <a:ext cx="161926" cy="923928"/>
          </a:xfrm>
          <a:prstGeom prst="downArrow">
            <a:avLst>
              <a:gd name="adj1" fmla="val 50000"/>
              <a:gd name="adj2" fmla="val 136841"/>
            </a:avLst>
          </a:prstGeom>
          <a:ln>
            <a:headEnd/>
            <a:tailEnd/>
          </a:ln>
        </p:spPr>
        <p:style>
          <a:lnRef idx="0">
            <a:schemeClr val="accent3"/>
          </a:lnRef>
          <a:fillRef idx="3">
            <a:schemeClr val="accent3"/>
          </a:fillRef>
          <a:effectRef idx="3">
            <a:schemeClr val="accent3"/>
          </a:effectRef>
          <a:fontRef idx="minor">
            <a:schemeClr val="lt1"/>
          </a:fontRef>
        </p:style>
        <p:txBody>
          <a:bodyPr vert="eaVert" wrap="square" lIns="91440" tIns="45720" rIns="91440" bIns="45720" numCol="1" anchor="t" anchorCtr="0" compatLnSpc="1">
            <a:prstTxWarp prst="textNoShape">
              <a:avLst/>
            </a:prstTxWarp>
          </a:bodyPr>
          <a:lstStyle/>
          <a:p>
            <a:endParaRPr lang="ar-SA"/>
          </a:p>
        </p:txBody>
      </p:sp>
      <p:sp>
        <p:nvSpPr>
          <p:cNvPr id="2498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graphicFrame>
        <p:nvGraphicFramePr>
          <p:cNvPr id="249863" name="Object 7"/>
          <p:cNvGraphicFramePr>
            <a:graphicFrameLocks noChangeAspect="1"/>
          </p:cNvGraphicFramePr>
          <p:nvPr/>
        </p:nvGraphicFramePr>
        <p:xfrm>
          <a:off x="6072198" y="928670"/>
          <a:ext cx="2324100" cy="1257300"/>
        </p:xfrm>
        <a:graphic>
          <a:graphicData uri="http://schemas.openxmlformats.org/presentationml/2006/ole">
            <mc:AlternateContent xmlns:mc="http://schemas.openxmlformats.org/markup-compatibility/2006">
              <mc:Choice xmlns:v="urn:schemas-microsoft-com:vml" Requires="v">
                <p:oleObj spid="_x0000_s249866" name="CS ChemDraw Drawing" r:id="rId5" imgW="2110680" imgH="1143000" progId="">
                  <p:embed/>
                </p:oleObj>
              </mc:Choice>
              <mc:Fallback>
                <p:oleObj name="CS ChemDraw Drawing" r:id="rId5" imgW="2110680" imgH="1143000" progId="">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2198" y="928670"/>
                        <a:ext cx="2324100" cy="1257300"/>
                      </a:xfrm>
                      <a:prstGeom prst="rect">
                        <a:avLst/>
                      </a:prstGeom>
                      <a:gradFill rotWithShape="1">
                        <a:gsLst>
                          <a:gs pos="0">
                            <a:schemeClr val="bg1"/>
                          </a:gs>
                          <a:gs pos="100000">
                            <a:srgbClr val="CCFF99"/>
                          </a:gs>
                        </a:gsLst>
                        <a:lin ang="5400000" scaled="1"/>
                      </a:gradFill>
                    </p:spPr>
                  </p:pic>
                </p:oleObj>
              </mc:Fallback>
            </mc:AlternateContent>
          </a:graphicData>
        </a:graphic>
      </p:graphicFrame>
      <p:grpSp>
        <p:nvGrpSpPr>
          <p:cNvPr id="14" name="Group 13"/>
          <p:cNvGrpSpPr/>
          <p:nvPr/>
        </p:nvGrpSpPr>
        <p:grpSpPr>
          <a:xfrm>
            <a:off x="4714876" y="4286256"/>
            <a:ext cx="3436953" cy="1290632"/>
            <a:chOff x="4714876" y="4286256"/>
            <a:chExt cx="3436953" cy="1290632"/>
          </a:xfrm>
        </p:grpSpPr>
        <p:graphicFrame>
          <p:nvGraphicFramePr>
            <p:cNvPr id="3" name="Object 8"/>
            <p:cNvGraphicFramePr>
              <a:graphicFrameLocks noChangeAspect="1"/>
            </p:cNvGraphicFramePr>
            <p:nvPr/>
          </p:nvGraphicFramePr>
          <p:xfrm>
            <a:off x="7000892" y="4319588"/>
            <a:ext cx="1150937" cy="1257300"/>
          </p:xfrm>
          <a:graphic>
            <a:graphicData uri="http://schemas.openxmlformats.org/presentationml/2006/ole">
              <mc:AlternateContent xmlns:mc="http://schemas.openxmlformats.org/markup-compatibility/2006">
                <mc:Choice xmlns:v="urn:schemas-microsoft-com:vml" Requires="v">
                  <p:oleObj spid="_x0000_s249867" name="CS ChemDraw Drawing" r:id="rId7" imgW="1781045" imgH="1944332" progId="">
                    <p:embed/>
                  </p:oleObj>
                </mc:Choice>
                <mc:Fallback>
                  <p:oleObj name="CS ChemDraw Drawing" r:id="rId7" imgW="1781045" imgH="1944332" progId="">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00892" y="4319588"/>
                          <a:ext cx="1150937"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9865" name="Object 9"/>
            <p:cNvGraphicFramePr>
              <a:graphicFrameLocks noChangeAspect="1"/>
            </p:cNvGraphicFramePr>
            <p:nvPr/>
          </p:nvGraphicFramePr>
          <p:xfrm>
            <a:off x="4714876" y="4286256"/>
            <a:ext cx="2190750" cy="1219200"/>
          </p:xfrm>
          <a:graphic>
            <a:graphicData uri="http://schemas.openxmlformats.org/presentationml/2006/ole">
              <mc:AlternateContent xmlns:mc="http://schemas.openxmlformats.org/markup-compatibility/2006">
                <mc:Choice xmlns:v="urn:schemas-microsoft-com:vml" Requires="v">
                  <p:oleObj spid="_x0000_s249868" name="CS ChemDraw Drawing" r:id="rId9" imgW="3389173" imgH="1886296" progId="">
                    <p:embed/>
                  </p:oleObj>
                </mc:Choice>
                <mc:Fallback>
                  <p:oleObj name="CS ChemDraw Drawing" r:id="rId9" imgW="3389173" imgH="1886296" progId="">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14876" y="4286256"/>
                          <a:ext cx="21907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Box 12"/>
            <p:cNvSpPr txBox="1"/>
            <p:nvPr/>
          </p:nvSpPr>
          <p:spPr>
            <a:xfrm>
              <a:off x="5286380" y="4286256"/>
              <a:ext cx="1643074" cy="430887"/>
            </a:xfrm>
            <a:prstGeom prst="rect">
              <a:avLst/>
            </a:prstGeom>
            <a:solidFill>
              <a:schemeClr val="bg1"/>
            </a:solidFill>
            <a:ln>
              <a:solidFill>
                <a:schemeClr val="bg1"/>
              </a:solidFill>
            </a:ln>
          </p:spPr>
          <p:txBody>
            <a:bodyPr wrap="square" rtlCol="1">
              <a:spAutoFit/>
            </a:bodyPr>
            <a:lstStyle/>
            <a:p>
              <a:endParaRPr lang="ar-SA" sz="1200" dirty="0" smtClean="0"/>
            </a:p>
            <a:p>
              <a:endParaRPr lang="ar-SA" sz="1000" dirty="0"/>
            </a:p>
          </p:txBody>
        </p:sp>
      </p:grpSp>
      <p:cxnSp>
        <p:nvCxnSpPr>
          <p:cNvPr id="20" name="Straight Arrow Connector 19"/>
          <p:cNvCxnSpPr/>
          <p:nvPr/>
        </p:nvCxnSpPr>
        <p:spPr>
          <a:xfrm>
            <a:off x="5572132" y="4929198"/>
            <a:ext cx="128588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782412" y="1416594"/>
            <a:ext cx="976549" cy="400110"/>
          </a:xfrm>
          <a:prstGeom prst="rect">
            <a:avLst/>
          </a:prstGeom>
        </p:spPr>
        <p:txBody>
          <a:bodyPr wrap="none">
            <a:spAutoFit/>
          </a:bodyPr>
          <a:lstStyle/>
          <a:p>
            <a:r>
              <a:rPr lang="ar-SA" sz="2000" b="1" dirty="0" smtClean="0"/>
              <a:t>مركب </a:t>
            </a:r>
            <a:r>
              <a:rPr lang="en-US" sz="2000" b="1" dirty="0" smtClean="0"/>
              <a:t> 3 </a:t>
            </a:r>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49861"/>
                                        </p:tgtEl>
                                        <p:attrNameLst>
                                          <p:attrName>style.visibility</p:attrName>
                                        </p:attrNameLst>
                                      </p:cBhvr>
                                      <p:to>
                                        <p:strVal val="visible"/>
                                      </p:to>
                                    </p:set>
                                    <p:anim calcmode="lin" valueType="num">
                                      <p:cBhvr>
                                        <p:cTn id="7" dur="500" fill="hold"/>
                                        <p:tgtEl>
                                          <p:spTgt spid="249861"/>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49861"/>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49861"/>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49861"/>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18" presetClass="entr" presetSubtype="12" fill="hold" nodeType="afterEffect">
                                  <p:stCondLst>
                                    <p:cond delay="0"/>
                                  </p:stCondLst>
                                  <p:childTnLst>
                                    <p:set>
                                      <p:cBhvr>
                                        <p:cTn id="13" dur="1" fill="hold">
                                          <p:stCondLst>
                                            <p:cond delay="0"/>
                                          </p:stCondLst>
                                        </p:cTn>
                                        <p:tgtEl>
                                          <p:spTgt spid="249859"/>
                                        </p:tgtEl>
                                        <p:attrNameLst>
                                          <p:attrName>style.visibility</p:attrName>
                                        </p:attrNameLst>
                                      </p:cBhvr>
                                      <p:to>
                                        <p:strVal val="visible"/>
                                      </p:to>
                                    </p:set>
                                    <p:animEffect transition="in" filter="strips(downLeft)">
                                      <p:cBhvr>
                                        <p:cTn id="14" dur="500"/>
                                        <p:tgtEl>
                                          <p:spTgt spid="249859"/>
                                        </p:tgtEl>
                                      </p:cBhvr>
                                    </p:animEffect>
                                  </p:childTnLst>
                                </p:cTn>
                              </p:par>
                            </p:childTnLst>
                          </p:cTn>
                        </p:par>
                        <p:par>
                          <p:cTn id="15" fill="hold">
                            <p:stCondLst>
                              <p:cond delay="1000"/>
                            </p:stCondLst>
                            <p:childTnLst>
                              <p:par>
                                <p:cTn id="16" presetID="4" presetClass="entr" presetSubtype="16" fill="hold" nodeType="afterEffect">
                                  <p:stCondLst>
                                    <p:cond delay="0"/>
                                  </p:stCondLst>
                                  <p:childTnLst>
                                    <p:set>
                                      <p:cBhvr>
                                        <p:cTn id="17" dur="1" fill="hold">
                                          <p:stCondLst>
                                            <p:cond delay="0"/>
                                          </p:stCondLst>
                                        </p:cTn>
                                        <p:tgtEl>
                                          <p:spTgt spid="249863"/>
                                        </p:tgtEl>
                                        <p:attrNameLst>
                                          <p:attrName>style.visibility</p:attrName>
                                        </p:attrNameLst>
                                      </p:cBhvr>
                                      <p:to>
                                        <p:strVal val="visible"/>
                                      </p:to>
                                    </p:set>
                                    <p:animEffect transition="in" filter="box(in)">
                                      <p:cBhvr>
                                        <p:cTn id="18" dur="500"/>
                                        <p:tgtEl>
                                          <p:spTgt spid="249863"/>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247812"/>
                                        </p:tgtEl>
                                        <p:attrNameLst>
                                          <p:attrName>style.visibility</p:attrName>
                                        </p:attrNameLst>
                                      </p:cBhvr>
                                      <p:to>
                                        <p:strVal val="visible"/>
                                      </p:to>
                                    </p:set>
                                    <p:animEffect transition="in" filter="fade">
                                      <p:cBhvr>
                                        <p:cTn id="23" dur="1000"/>
                                        <p:tgtEl>
                                          <p:spTgt spid="247812"/>
                                        </p:tgtEl>
                                      </p:cBhvr>
                                    </p:animEffect>
                                    <p:anim calcmode="lin" valueType="num">
                                      <p:cBhvr>
                                        <p:cTn id="24" dur="1000" fill="hold"/>
                                        <p:tgtEl>
                                          <p:spTgt spid="247812"/>
                                        </p:tgtEl>
                                        <p:attrNameLst>
                                          <p:attrName>ppt_x</p:attrName>
                                        </p:attrNameLst>
                                      </p:cBhvr>
                                      <p:tavLst>
                                        <p:tav tm="0">
                                          <p:val>
                                            <p:strVal val="#ppt_x"/>
                                          </p:val>
                                        </p:tav>
                                        <p:tav tm="100000">
                                          <p:val>
                                            <p:strVal val="#ppt_x"/>
                                          </p:val>
                                        </p:tav>
                                      </p:tavLst>
                                    </p:anim>
                                    <p:anim calcmode="lin" valueType="num">
                                      <p:cBhvr>
                                        <p:cTn id="25" dur="1000" fill="hold"/>
                                        <p:tgtEl>
                                          <p:spTgt spid="2478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1" grpId="0" animBg="1"/>
      <p:bldP spid="2478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721999043_945b5ba819[1].jpg"/>
          <p:cNvPicPr>
            <a:picLocks noChangeAspect="1"/>
          </p:cNvPicPr>
          <p:nvPr/>
        </p:nvPicPr>
        <p:blipFill>
          <a:blip r:embed="rId3" cstate="print">
            <a:clrChange>
              <a:clrFrom>
                <a:srgbClr val="FFFFFF"/>
              </a:clrFrom>
              <a:clrTo>
                <a:srgbClr val="FFFFFF">
                  <a:alpha val="0"/>
                </a:srgbClr>
              </a:clrTo>
            </a:clrChange>
          </a:blip>
          <a:srcRect l="60661" t="9392" r="-1701"/>
          <a:stretch>
            <a:fillRect/>
          </a:stretch>
        </p:blipFill>
        <p:spPr>
          <a:xfrm rot="10800000">
            <a:off x="-71470" y="21787"/>
            <a:ext cx="3654163" cy="5050286"/>
          </a:xfrm>
          <a:prstGeom prst="rect">
            <a:avLst/>
          </a:prstGeom>
        </p:spPr>
      </p:pic>
      <p:sp>
        <p:nvSpPr>
          <p:cNvPr id="14541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296967" name="Rectangle 7"/>
          <p:cNvSpPr>
            <a:spLocks noChangeArrowheads="1"/>
          </p:cNvSpPr>
          <p:nvPr/>
        </p:nvSpPr>
        <p:spPr bwMode="auto">
          <a:xfrm>
            <a:off x="3143239" y="440616"/>
            <a:ext cx="5643603" cy="1384995"/>
          </a:xfrm>
          <a:prstGeom prst="rect">
            <a:avLst/>
          </a:prstGeom>
          <a:solidFill>
            <a:schemeClr val="tx1"/>
          </a:solidFill>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algn="just" eaLnBrk="1" fontAlgn="base" hangingPunct="1">
              <a:spcBef>
                <a:spcPct val="0"/>
              </a:spcBef>
              <a:spcAft>
                <a:spcPct val="0"/>
              </a:spcAft>
              <a:tabLst>
                <a:tab pos="284163" algn="l"/>
                <a:tab pos="2909888" algn="ctr"/>
              </a:tabLst>
            </a:pPr>
            <a:r>
              <a:rPr lang="ar-SA" sz="2800" b="1" dirty="0" smtClean="0">
                <a:solidFill>
                  <a:schemeClr val="bg1"/>
                </a:solidFill>
                <a:latin typeface="Times New Roman" pitchFamily="18" charset="0"/>
                <a:ea typeface="Times New Roman" pitchFamily="18" charset="0"/>
                <a:cs typeface="Times New Roman" pitchFamily="18" charset="0"/>
              </a:rPr>
              <a:t>ثانياً: إجراء تفاعلات الألكلة على البنزين بواسطة كواشف ألكلة ثنائية المجموعة الوظيفية وباستخدام حوافز طبيعية صديقة للبيئة</a:t>
            </a:r>
          </a:p>
        </p:txBody>
      </p:sp>
      <p:graphicFrame>
        <p:nvGraphicFramePr>
          <p:cNvPr id="296968" name="Object 8"/>
          <p:cNvGraphicFramePr>
            <a:graphicFrameLocks noChangeAspect="1"/>
          </p:cNvGraphicFramePr>
          <p:nvPr/>
        </p:nvGraphicFramePr>
        <p:xfrm>
          <a:off x="1785918" y="3092675"/>
          <a:ext cx="642371" cy="734886"/>
        </p:xfrm>
        <a:graphic>
          <a:graphicData uri="http://schemas.openxmlformats.org/presentationml/2006/ole">
            <mc:AlternateContent xmlns:mc="http://schemas.openxmlformats.org/markup-compatibility/2006">
              <mc:Choice xmlns:v="urn:schemas-microsoft-com:vml" Requires="v">
                <p:oleObj spid="_x0000_s296974" name="CS ChemDraw Drawing" r:id="rId4" imgW="584676" imgH="668625" progId="">
                  <p:embed/>
                </p:oleObj>
              </mc:Choice>
              <mc:Fallback>
                <p:oleObj name="CS ChemDraw Drawing" r:id="rId4" imgW="584676" imgH="668625"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5918" y="3092675"/>
                        <a:ext cx="642371" cy="734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69" name="Object 9"/>
          <p:cNvGraphicFramePr>
            <a:graphicFrameLocks noChangeAspect="1"/>
          </p:cNvGraphicFramePr>
          <p:nvPr/>
        </p:nvGraphicFramePr>
        <p:xfrm>
          <a:off x="2492881" y="2935572"/>
          <a:ext cx="1410424" cy="1136370"/>
        </p:xfrm>
        <a:graphic>
          <a:graphicData uri="http://schemas.openxmlformats.org/presentationml/2006/ole">
            <mc:AlternateContent xmlns:mc="http://schemas.openxmlformats.org/markup-compatibility/2006">
              <mc:Choice xmlns:v="urn:schemas-microsoft-com:vml" Requires="v">
                <p:oleObj spid="_x0000_s296975" name="CS ChemDraw Drawing" r:id="rId6" imgW="1282828" imgH="1032766" progId="">
                  <p:embed/>
                </p:oleObj>
              </mc:Choice>
              <mc:Fallback>
                <p:oleObj name="CS ChemDraw Drawing" r:id="rId6" imgW="1282828" imgH="1032766" progId="">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2881" y="2935572"/>
                        <a:ext cx="1410424" cy="1136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70" name="Object 10"/>
          <p:cNvGraphicFramePr>
            <a:graphicFrameLocks noChangeAspect="1"/>
          </p:cNvGraphicFramePr>
          <p:nvPr/>
        </p:nvGraphicFramePr>
        <p:xfrm>
          <a:off x="3985357" y="3249778"/>
          <a:ext cx="764562" cy="300239"/>
        </p:xfrm>
        <a:graphic>
          <a:graphicData uri="http://schemas.openxmlformats.org/presentationml/2006/ole">
            <mc:AlternateContent xmlns:mc="http://schemas.openxmlformats.org/markup-compatibility/2006">
              <mc:Choice xmlns:v="urn:schemas-microsoft-com:vml" Requires="v">
                <p:oleObj spid="_x0000_s296976" name="CS ChemDraw Drawing" r:id="rId8" imgW="695991" imgH="272363" progId="">
                  <p:embed/>
                </p:oleObj>
              </mc:Choice>
              <mc:Fallback>
                <p:oleObj name="CS ChemDraw Drawing" r:id="rId8" imgW="695991" imgH="272363" progId="">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5357" y="3249778"/>
                        <a:ext cx="764562" cy="30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71" name="Object 11"/>
          <p:cNvGraphicFramePr>
            <a:graphicFrameLocks noChangeAspect="1"/>
          </p:cNvGraphicFramePr>
          <p:nvPr/>
        </p:nvGraphicFramePr>
        <p:xfrm>
          <a:off x="4798808" y="3022859"/>
          <a:ext cx="1071783" cy="1012433"/>
        </p:xfrm>
        <a:graphic>
          <a:graphicData uri="http://schemas.openxmlformats.org/presentationml/2006/ole">
            <mc:AlternateContent xmlns:mc="http://schemas.openxmlformats.org/markup-compatibility/2006">
              <mc:Choice xmlns:v="urn:schemas-microsoft-com:vml" Requires="v">
                <p:oleObj spid="_x0000_s296977" name="CS ChemDraw Drawing" r:id="rId10" imgW="974820" imgH="920204" progId="">
                  <p:embed/>
                </p:oleObj>
              </mc:Choice>
              <mc:Fallback>
                <p:oleObj name="CS ChemDraw Drawing" r:id="rId10" imgW="974820" imgH="920204" progId="">
                  <p:embed/>
                  <p:pic>
                    <p:nvPicPr>
                      <p:cNvPr id="0"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98808" y="3022859"/>
                        <a:ext cx="1071783" cy="1012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72" name="Object 12"/>
          <p:cNvGraphicFramePr>
            <a:graphicFrameLocks noChangeAspect="1"/>
          </p:cNvGraphicFramePr>
          <p:nvPr/>
        </p:nvGraphicFramePr>
        <p:xfrm>
          <a:off x="5966609" y="2862266"/>
          <a:ext cx="1475010" cy="1173026"/>
        </p:xfrm>
        <a:graphic>
          <a:graphicData uri="http://schemas.openxmlformats.org/presentationml/2006/ole">
            <mc:AlternateContent xmlns:mc="http://schemas.openxmlformats.org/markup-compatibility/2006">
              <mc:Choice xmlns:v="urn:schemas-microsoft-com:vml" Requires="v">
                <p:oleObj spid="_x0000_s296978" name="CS ChemDraw Drawing" r:id="rId12" imgW="1340647" imgH="1066508" progId="">
                  <p:embed/>
                </p:oleObj>
              </mc:Choice>
              <mc:Fallback>
                <p:oleObj name="CS ChemDraw Drawing" r:id="rId12" imgW="1340647" imgH="1066508" progId="">
                  <p:embed/>
                  <p:pic>
                    <p:nvPicPr>
                      <p:cNvPr id="0"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66609" y="2862266"/>
                        <a:ext cx="1475010" cy="1173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73" name="Object 13"/>
          <p:cNvGraphicFramePr>
            <a:graphicFrameLocks noChangeAspect="1"/>
          </p:cNvGraphicFramePr>
          <p:nvPr/>
        </p:nvGraphicFramePr>
        <p:xfrm>
          <a:off x="7532688" y="2932113"/>
          <a:ext cx="1335087" cy="1103312"/>
        </p:xfrm>
        <a:graphic>
          <a:graphicData uri="http://schemas.openxmlformats.org/presentationml/2006/ole">
            <mc:AlternateContent xmlns:mc="http://schemas.openxmlformats.org/markup-compatibility/2006">
              <mc:Choice xmlns:v="urn:schemas-microsoft-com:vml" Requires="v">
                <p:oleObj spid="_x0000_s296979" name="CS ChemDraw Drawing" r:id="rId14" imgW="1209609" imgH="1005503" progId="">
                  <p:embed/>
                </p:oleObj>
              </mc:Choice>
              <mc:Fallback>
                <p:oleObj name="CS ChemDraw Drawing" r:id="rId14" imgW="1209609" imgH="1005503" progId="">
                  <p:embed/>
                  <p:pic>
                    <p:nvPicPr>
                      <p:cNvPr id="0" name="Picture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32688" y="2932113"/>
                        <a:ext cx="1335087"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96967"/>
                                        </p:tgtEl>
                                        <p:attrNameLst>
                                          <p:attrName>style.visibility</p:attrName>
                                        </p:attrNameLst>
                                      </p:cBhvr>
                                      <p:to>
                                        <p:strVal val="visible"/>
                                      </p:to>
                                    </p:set>
                                    <p:anim calcmode="lin" valueType="num">
                                      <p:cBhvr>
                                        <p:cTn id="7" dur="500" fill="hold"/>
                                        <p:tgtEl>
                                          <p:spTgt spid="29696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9696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9696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96967"/>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296968"/>
                                        </p:tgtEl>
                                        <p:attrNameLst>
                                          <p:attrName>style.visibility</p:attrName>
                                        </p:attrNameLst>
                                      </p:cBhvr>
                                      <p:to>
                                        <p:strVal val="visible"/>
                                      </p:to>
                                    </p:set>
                                    <p:anim calcmode="lin" valueType="num">
                                      <p:cBhvr additive="base">
                                        <p:cTn id="14" dur="500" fill="hold"/>
                                        <p:tgtEl>
                                          <p:spTgt spid="296968"/>
                                        </p:tgtEl>
                                        <p:attrNameLst>
                                          <p:attrName>ppt_x</p:attrName>
                                        </p:attrNameLst>
                                      </p:cBhvr>
                                      <p:tavLst>
                                        <p:tav tm="0">
                                          <p:val>
                                            <p:strVal val="#ppt_x"/>
                                          </p:val>
                                        </p:tav>
                                        <p:tav tm="100000">
                                          <p:val>
                                            <p:strVal val="#ppt_x"/>
                                          </p:val>
                                        </p:tav>
                                      </p:tavLst>
                                    </p:anim>
                                    <p:anim calcmode="lin" valueType="num">
                                      <p:cBhvr additive="base">
                                        <p:cTn id="15" dur="500" fill="hold"/>
                                        <p:tgtEl>
                                          <p:spTgt spid="296968"/>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9" presetClass="entr" presetSubtype="0" fill="hold" nodeType="afterEffect">
                                  <p:stCondLst>
                                    <p:cond delay="0"/>
                                  </p:stCondLst>
                                  <p:childTnLst>
                                    <p:set>
                                      <p:cBhvr>
                                        <p:cTn id="18" dur="1" fill="hold">
                                          <p:stCondLst>
                                            <p:cond delay="0"/>
                                          </p:stCondLst>
                                        </p:cTn>
                                        <p:tgtEl>
                                          <p:spTgt spid="296969"/>
                                        </p:tgtEl>
                                        <p:attrNameLst>
                                          <p:attrName>style.visibility</p:attrName>
                                        </p:attrNameLst>
                                      </p:cBhvr>
                                      <p:to>
                                        <p:strVal val="visible"/>
                                      </p:to>
                                    </p:set>
                                    <p:animEffect transition="in" filter="dissolve">
                                      <p:cBhvr>
                                        <p:cTn id="19" dur="500"/>
                                        <p:tgtEl>
                                          <p:spTgt spid="296969"/>
                                        </p:tgtEl>
                                      </p:cBhvr>
                                    </p:animEffect>
                                  </p:childTnLst>
                                </p:cTn>
                              </p:par>
                            </p:childTnLst>
                          </p:cTn>
                        </p:par>
                        <p:par>
                          <p:cTn id="20" fill="hold">
                            <p:stCondLst>
                              <p:cond delay="1500"/>
                            </p:stCondLst>
                            <p:childTnLst>
                              <p:par>
                                <p:cTn id="21" presetID="12" presetClass="entr" presetSubtype="4" fill="hold" nodeType="afterEffect">
                                  <p:stCondLst>
                                    <p:cond delay="0"/>
                                  </p:stCondLst>
                                  <p:childTnLst>
                                    <p:set>
                                      <p:cBhvr>
                                        <p:cTn id="22" dur="1" fill="hold">
                                          <p:stCondLst>
                                            <p:cond delay="0"/>
                                          </p:stCondLst>
                                        </p:cTn>
                                        <p:tgtEl>
                                          <p:spTgt spid="296970"/>
                                        </p:tgtEl>
                                        <p:attrNameLst>
                                          <p:attrName>style.visibility</p:attrName>
                                        </p:attrNameLst>
                                      </p:cBhvr>
                                      <p:to>
                                        <p:strVal val="visible"/>
                                      </p:to>
                                    </p:set>
                                    <p:animEffect transition="in" filter="slide(fromBottom)">
                                      <p:cBhvr>
                                        <p:cTn id="23" dur="500"/>
                                        <p:tgtEl>
                                          <p:spTgt spid="296970"/>
                                        </p:tgtEl>
                                      </p:cBhvr>
                                    </p:animEffect>
                                  </p:childTnLst>
                                </p:cTn>
                              </p:par>
                            </p:childTnLst>
                          </p:cTn>
                        </p:par>
                        <p:par>
                          <p:cTn id="24" fill="hold">
                            <p:stCondLst>
                              <p:cond delay="2000"/>
                            </p:stCondLst>
                            <p:childTnLst>
                              <p:par>
                                <p:cTn id="25" presetID="5" presetClass="entr" presetSubtype="10" fill="hold" nodeType="afterEffect">
                                  <p:stCondLst>
                                    <p:cond delay="0"/>
                                  </p:stCondLst>
                                  <p:childTnLst>
                                    <p:set>
                                      <p:cBhvr>
                                        <p:cTn id="26" dur="1" fill="hold">
                                          <p:stCondLst>
                                            <p:cond delay="0"/>
                                          </p:stCondLst>
                                        </p:cTn>
                                        <p:tgtEl>
                                          <p:spTgt spid="296971"/>
                                        </p:tgtEl>
                                        <p:attrNameLst>
                                          <p:attrName>style.visibility</p:attrName>
                                        </p:attrNameLst>
                                      </p:cBhvr>
                                      <p:to>
                                        <p:strVal val="visible"/>
                                      </p:to>
                                    </p:set>
                                    <p:animEffect transition="in" filter="checkerboard(across)">
                                      <p:cBhvr>
                                        <p:cTn id="27" dur="500"/>
                                        <p:tgtEl>
                                          <p:spTgt spid="296971"/>
                                        </p:tgtEl>
                                      </p:cBhvr>
                                    </p:animEffect>
                                  </p:childTnLst>
                                </p:cTn>
                              </p:par>
                            </p:childTnLst>
                          </p:cTn>
                        </p:par>
                        <p:par>
                          <p:cTn id="28" fill="hold">
                            <p:stCondLst>
                              <p:cond delay="2500"/>
                            </p:stCondLst>
                            <p:childTnLst>
                              <p:par>
                                <p:cTn id="29" presetID="5" presetClass="entr" presetSubtype="10" fill="hold" nodeType="afterEffect">
                                  <p:stCondLst>
                                    <p:cond delay="0"/>
                                  </p:stCondLst>
                                  <p:childTnLst>
                                    <p:set>
                                      <p:cBhvr>
                                        <p:cTn id="30" dur="1" fill="hold">
                                          <p:stCondLst>
                                            <p:cond delay="0"/>
                                          </p:stCondLst>
                                        </p:cTn>
                                        <p:tgtEl>
                                          <p:spTgt spid="296972"/>
                                        </p:tgtEl>
                                        <p:attrNameLst>
                                          <p:attrName>style.visibility</p:attrName>
                                        </p:attrNameLst>
                                      </p:cBhvr>
                                      <p:to>
                                        <p:strVal val="visible"/>
                                      </p:to>
                                    </p:set>
                                    <p:animEffect transition="in" filter="checkerboard(across)">
                                      <p:cBhvr>
                                        <p:cTn id="31" dur="500"/>
                                        <p:tgtEl>
                                          <p:spTgt spid="296972"/>
                                        </p:tgtEl>
                                      </p:cBhvr>
                                    </p:animEffect>
                                  </p:childTnLst>
                                </p:cTn>
                              </p:par>
                            </p:childTnLst>
                          </p:cTn>
                        </p:par>
                        <p:par>
                          <p:cTn id="32" fill="hold">
                            <p:stCondLst>
                              <p:cond delay="3000"/>
                            </p:stCondLst>
                            <p:childTnLst>
                              <p:par>
                                <p:cTn id="33" presetID="5" presetClass="entr" presetSubtype="10" fill="hold" nodeType="afterEffect">
                                  <p:stCondLst>
                                    <p:cond delay="0"/>
                                  </p:stCondLst>
                                  <p:childTnLst>
                                    <p:set>
                                      <p:cBhvr>
                                        <p:cTn id="34" dur="1" fill="hold">
                                          <p:stCondLst>
                                            <p:cond delay="0"/>
                                          </p:stCondLst>
                                        </p:cTn>
                                        <p:tgtEl>
                                          <p:spTgt spid="296973"/>
                                        </p:tgtEl>
                                        <p:attrNameLst>
                                          <p:attrName>style.visibility</p:attrName>
                                        </p:attrNameLst>
                                      </p:cBhvr>
                                      <p:to>
                                        <p:strVal val="visible"/>
                                      </p:to>
                                    </p:set>
                                    <p:animEffect transition="in" filter="checkerboard(across)">
                                      <p:cBhvr>
                                        <p:cTn id="35" dur="500"/>
                                        <p:tgtEl>
                                          <p:spTgt spid="296973"/>
                                        </p:tgtEl>
                                      </p:cBhvr>
                                    </p:animEffect>
                                  </p:childTnLst>
                                </p:cTn>
                              </p:par>
                            </p:childTnLst>
                          </p:cTn>
                        </p:par>
                      </p:childTnLst>
                    </p:cTn>
                  </p:par>
                  <p:par>
                    <p:cTn id="36" fill="hold">
                      <p:stCondLst>
                        <p:cond delay="indefinite"/>
                      </p:stCondLst>
                      <p:childTnLst>
                        <p:par>
                          <p:cTn id="37" fill="hold">
                            <p:stCondLst>
                              <p:cond delay="0"/>
                            </p:stCondLst>
                            <p:childTnLst>
                              <p:par>
                                <p:cTn id="38" presetID="35" presetClass="emph" presetSubtype="0" repeatCount="3000" fill="hold" nodeType="clickEffect">
                                  <p:stCondLst>
                                    <p:cond delay="0"/>
                                  </p:stCondLst>
                                  <p:childTnLst>
                                    <p:anim calcmode="discrete" valueType="str">
                                      <p:cBhvr>
                                        <p:cTn id="39" dur="1000" fill="hold"/>
                                        <p:tgtEl>
                                          <p:spTgt spid="29697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721999043_945b5ba819[1].jpg"/>
          <p:cNvPicPr>
            <a:picLocks noChangeAspect="1"/>
          </p:cNvPicPr>
          <p:nvPr/>
        </p:nvPicPr>
        <p:blipFill>
          <a:blip r:embed="rId3" cstate="print">
            <a:clrChange>
              <a:clrFrom>
                <a:srgbClr val="FFFFFF"/>
              </a:clrFrom>
              <a:clrTo>
                <a:srgbClr val="FFFFFF">
                  <a:alpha val="0"/>
                </a:srgbClr>
              </a:clrTo>
            </a:clrChange>
          </a:blip>
          <a:srcRect l="60661" t="9392" r="-1701"/>
          <a:stretch>
            <a:fillRect/>
          </a:stretch>
        </p:blipFill>
        <p:spPr>
          <a:xfrm rot="10800000">
            <a:off x="-71470" y="21787"/>
            <a:ext cx="3654163" cy="5050286"/>
          </a:xfrm>
          <a:prstGeom prst="rect">
            <a:avLst/>
          </a:prstGeom>
        </p:spPr>
      </p:pic>
      <p:sp>
        <p:nvSpPr>
          <p:cNvPr id="11" name="Rectangle 1"/>
          <p:cNvSpPr>
            <a:spLocks noChangeArrowheads="1"/>
          </p:cNvSpPr>
          <p:nvPr/>
        </p:nvSpPr>
        <p:spPr bwMode="auto">
          <a:xfrm>
            <a:off x="2699792" y="332656"/>
            <a:ext cx="6300192" cy="58477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457200" lvl="0" indent="-457200">
              <a:buFont typeface="+mj-lt"/>
              <a:buAutoNum type="arabicPeriod"/>
            </a:pPr>
            <a:r>
              <a:rPr lang="ar-SA" sz="1600" b="1" dirty="0" smtClean="0"/>
              <a:t>باستخدام كاشف الأكلة 3-</a:t>
            </a:r>
            <a:r>
              <a:rPr lang="ar-SA" sz="1600" b="1" dirty="0" err="1" smtClean="0"/>
              <a:t>كلورو</a:t>
            </a:r>
            <a:r>
              <a:rPr lang="ar-SA" sz="1600" b="1" dirty="0" smtClean="0"/>
              <a:t>-2-</a:t>
            </a:r>
            <a:r>
              <a:rPr lang="ar-SA" sz="1600" b="1" dirty="0" err="1" smtClean="0"/>
              <a:t>ميثيل</a:t>
            </a:r>
            <a:r>
              <a:rPr lang="ar-SA" sz="1600" b="1" dirty="0" smtClean="0"/>
              <a:t>-بروبين في وجود الطين الحمضي والطين المحلي، وقد تم تلخيص النتائج في الجدول والرسم البياني التاليين:</a:t>
            </a:r>
          </a:p>
        </p:txBody>
      </p:sp>
      <p:graphicFrame>
        <p:nvGraphicFramePr>
          <p:cNvPr id="12" name="جدول 11"/>
          <p:cNvGraphicFramePr>
            <a:graphicFrameLocks noGrp="1"/>
          </p:cNvGraphicFramePr>
          <p:nvPr/>
        </p:nvGraphicFramePr>
        <p:xfrm>
          <a:off x="2699793" y="1196752"/>
          <a:ext cx="6264696" cy="2613533"/>
        </p:xfrm>
        <a:graphic>
          <a:graphicData uri="http://schemas.openxmlformats.org/drawingml/2006/table">
            <a:tbl>
              <a:tblPr rtl="1">
                <a:tableStyleId>{35758FB7-9AC5-4552-8A53-C91805E547FA}</a:tableStyleId>
              </a:tblPr>
              <a:tblGrid>
                <a:gridCol w="1294619"/>
                <a:gridCol w="2300498"/>
                <a:gridCol w="2669579"/>
              </a:tblGrid>
              <a:tr h="895985">
                <a:tc gridSpan="3">
                  <a:txBody>
                    <a:bodyPr/>
                    <a:lstStyle/>
                    <a:p>
                      <a:pPr algn="ctr" rtl="1">
                        <a:lnSpc>
                          <a:spcPct val="115000"/>
                        </a:lnSpc>
                        <a:spcAft>
                          <a:spcPts val="0"/>
                        </a:spcAft>
                      </a:pPr>
                      <a:endParaRPr lang="en-US" sz="1800" dirty="0">
                        <a:latin typeface="Calibri"/>
                        <a:ea typeface="Times New Roman"/>
                        <a:cs typeface="Arial"/>
                      </a:endParaRPr>
                    </a:p>
                  </a:txBody>
                  <a:tcPr marL="68580" marR="68580" marT="0" marB="0"/>
                </a:tc>
                <a:tc hMerge="1">
                  <a:txBody>
                    <a:bodyPr/>
                    <a:lstStyle/>
                    <a:p>
                      <a:pPr rtl="1"/>
                      <a:endParaRPr lang="ar-SA"/>
                    </a:p>
                  </a:txBody>
                  <a:tcPr/>
                </a:tc>
                <a:tc hMerge="1">
                  <a:txBody>
                    <a:bodyPr/>
                    <a:lstStyle/>
                    <a:p>
                      <a:pPr rtl="1"/>
                      <a:endParaRPr lang="ar-SA"/>
                    </a:p>
                  </a:txBody>
                  <a:tcPr/>
                </a:tc>
              </a:tr>
              <a:tr h="441325">
                <a:tc>
                  <a:txBody>
                    <a:bodyPr/>
                    <a:lstStyle/>
                    <a:p>
                      <a:pPr algn="ctr" rtl="1">
                        <a:lnSpc>
                          <a:spcPct val="115000"/>
                        </a:lnSpc>
                        <a:spcAft>
                          <a:spcPts val="0"/>
                        </a:spcAft>
                      </a:pPr>
                      <a:r>
                        <a:rPr lang="ar-SA" sz="1400" b="1">
                          <a:latin typeface="Calibri"/>
                          <a:ea typeface="Times New Roman"/>
                          <a:cs typeface="Times New Roman"/>
                        </a:rPr>
                        <a:t>نسبة النواتج %</a:t>
                      </a:r>
                      <a:endParaRPr lang="en-US" sz="1800">
                        <a:latin typeface="Calibri"/>
                        <a:ea typeface="Times New Roman"/>
                        <a:cs typeface="Arial"/>
                      </a:endParaRPr>
                    </a:p>
                  </a:txBody>
                  <a:tcPr marL="68580" marR="68580" marT="0" marB="0" anchor="ctr"/>
                </a:tc>
                <a:tc>
                  <a:txBody>
                    <a:bodyPr/>
                    <a:lstStyle/>
                    <a:p>
                      <a:pPr algn="ctr" rtl="1">
                        <a:lnSpc>
                          <a:spcPct val="115000"/>
                        </a:lnSpc>
                        <a:spcAft>
                          <a:spcPts val="0"/>
                        </a:spcAft>
                      </a:pPr>
                      <a:r>
                        <a:rPr lang="ar-SA" sz="1400" b="1">
                          <a:latin typeface="Calibri"/>
                          <a:ea typeface="Times New Roman"/>
                          <a:cs typeface="Times New Roman"/>
                        </a:rPr>
                        <a:t>استخدام حوافز صديقة للبيئة دولية</a:t>
                      </a:r>
                      <a:endParaRPr lang="en-US" sz="1800">
                        <a:latin typeface="Calibri"/>
                        <a:ea typeface="Times New Roman"/>
                        <a:cs typeface="Arial"/>
                      </a:endParaRPr>
                    </a:p>
                    <a:p>
                      <a:pPr algn="ctr" rtl="1">
                        <a:lnSpc>
                          <a:spcPct val="115000"/>
                        </a:lnSpc>
                        <a:spcAft>
                          <a:spcPts val="0"/>
                        </a:spcAft>
                      </a:pPr>
                      <a:r>
                        <a:rPr lang="en-GB" sz="1200" b="1">
                          <a:latin typeface="Times New Roman"/>
                          <a:ea typeface="Times New Roman"/>
                          <a:cs typeface="Arial"/>
                        </a:rPr>
                        <a:t>K10- clay</a:t>
                      </a:r>
                      <a:endParaRPr lang="en-US" sz="1800">
                        <a:latin typeface="Calibri"/>
                        <a:ea typeface="Times New Roman"/>
                        <a:cs typeface="Arial"/>
                      </a:endParaRPr>
                    </a:p>
                  </a:txBody>
                  <a:tcPr marL="68580" marR="68580" marT="0" marB="0" anchor="ctr"/>
                </a:tc>
                <a:tc>
                  <a:txBody>
                    <a:bodyPr/>
                    <a:lstStyle/>
                    <a:p>
                      <a:pPr algn="ctr" rtl="1">
                        <a:lnSpc>
                          <a:spcPct val="115000"/>
                        </a:lnSpc>
                        <a:spcAft>
                          <a:spcPts val="0"/>
                        </a:spcAft>
                      </a:pPr>
                      <a:r>
                        <a:rPr lang="ar-SA" sz="1400" b="1">
                          <a:latin typeface="Calibri"/>
                          <a:ea typeface="Times New Roman"/>
                          <a:cs typeface="Times New Roman"/>
                        </a:rPr>
                        <a:t>استخدام حوافز صديقة للبيئة وطنية (محلية)</a:t>
                      </a:r>
                      <a:endParaRPr lang="en-US" sz="1800">
                        <a:latin typeface="Calibri"/>
                        <a:ea typeface="Times New Roman"/>
                        <a:cs typeface="Arial"/>
                      </a:endParaRPr>
                    </a:p>
                    <a:p>
                      <a:pPr algn="ctr" rtl="1">
                        <a:lnSpc>
                          <a:spcPct val="115000"/>
                        </a:lnSpc>
                        <a:spcAft>
                          <a:spcPts val="0"/>
                        </a:spcAft>
                      </a:pPr>
                      <a:r>
                        <a:rPr lang="en-GB" sz="1400" b="1">
                          <a:latin typeface="Times New Roman"/>
                          <a:ea typeface="Times New Roman"/>
                          <a:cs typeface="Arial"/>
                        </a:rPr>
                        <a:t>Local Clay (LC)</a:t>
                      </a:r>
                      <a:endParaRPr lang="en-US" sz="1800">
                        <a:latin typeface="Calibri"/>
                        <a:ea typeface="Times New Roman"/>
                        <a:cs typeface="Arial"/>
                      </a:endParaRPr>
                    </a:p>
                  </a:txBody>
                  <a:tcPr marL="68580" marR="68580" marT="0" marB="0" anchor="ctr"/>
                </a:tc>
              </a:tr>
              <a:tr h="349885">
                <a:tc>
                  <a:txBody>
                    <a:bodyPr/>
                    <a:lstStyle/>
                    <a:p>
                      <a:pPr algn="ctr" rtl="1">
                        <a:lnSpc>
                          <a:spcPct val="115000"/>
                        </a:lnSpc>
                        <a:spcAft>
                          <a:spcPts val="0"/>
                        </a:spcAft>
                      </a:pPr>
                      <a:r>
                        <a:rPr lang="ar-SA" sz="1000" b="1">
                          <a:latin typeface="Calibri"/>
                          <a:ea typeface="Times New Roman"/>
                          <a:cs typeface="Times New Roman"/>
                        </a:rPr>
                        <a:t>نواتج ثنائية الألكلة</a:t>
                      </a:r>
                      <a:endParaRPr lang="en-US" sz="1100">
                        <a:latin typeface="Calibri"/>
                        <a:ea typeface="Times New Roman"/>
                        <a:cs typeface="Arial"/>
                      </a:endParaRPr>
                    </a:p>
                    <a:p>
                      <a:pPr algn="ctr" rtl="1">
                        <a:lnSpc>
                          <a:spcPct val="115000"/>
                        </a:lnSpc>
                        <a:spcAft>
                          <a:spcPts val="0"/>
                        </a:spcAft>
                      </a:pPr>
                      <a:r>
                        <a:rPr lang="ar-SA" sz="1000" b="1">
                          <a:latin typeface="Calibri"/>
                          <a:ea typeface="Times New Roman"/>
                          <a:cs typeface="Times New Roman"/>
                        </a:rPr>
                        <a:t>(210 جم / مول)</a:t>
                      </a:r>
                      <a:endParaRPr lang="en-US" sz="1100">
                        <a:latin typeface="Calibri"/>
                        <a:ea typeface="Times New Roman"/>
                        <a:cs typeface="Arial"/>
                      </a:endParaRPr>
                    </a:p>
                  </a:txBody>
                  <a:tcPr marL="68580" marR="68580" marT="0" marB="0" anchor="ctr"/>
                </a:tc>
                <a:tc>
                  <a:txBody>
                    <a:bodyPr/>
                    <a:lstStyle/>
                    <a:p>
                      <a:pPr algn="ctr" rtl="1">
                        <a:lnSpc>
                          <a:spcPct val="115000"/>
                        </a:lnSpc>
                        <a:spcAft>
                          <a:spcPts val="0"/>
                        </a:spcAft>
                      </a:pPr>
                      <a:r>
                        <a:rPr lang="ar-SA" sz="1600" b="1">
                          <a:latin typeface="Calibri"/>
                          <a:ea typeface="Times New Roman"/>
                          <a:cs typeface="Times New Roman"/>
                        </a:rPr>
                        <a:t>83</a:t>
                      </a:r>
                      <a:r>
                        <a:rPr lang="en-GB" sz="1600" b="1">
                          <a:latin typeface="Times New Roman"/>
                          <a:ea typeface="Times New Roman"/>
                          <a:cs typeface="Arial"/>
                        </a:rPr>
                        <a:t>%</a:t>
                      </a:r>
                      <a:endParaRPr lang="en-US" sz="2000">
                        <a:latin typeface="Calibri"/>
                        <a:ea typeface="Times New Roman"/>
                        <a:cs typeface="Arial"/>
                      </a:endParaRPr>
                    </a:p>
                  </a:txBody>
                  <a:tcPr marL="68580" marR="68580" marT="0" marB="0" anchor="ctr"/>
                </a:tc>
                <a:tc>
                  <a:txBody>
                    <a:bodyPr/>
                    <a:lstStyle/>
                    <a:p>
                      <a:pPr algn="ctr" rtl="1">
                        <a:lnSpc>
                          <a:spcPct val="115000"/>
                        </a:lnSpc>
                        <a:spcAft>
                          <a:spcPts val="0"/>
                        </a:spcAft>
                      </a:pPr>
                      <a:r>
                        <a:rPr lang="ar-SA" sz="1600" b="1" dirty="0">
                          <a:latin typeface="Calibri"/>
                          <a:ea typeface="Times New Roman"/>
                          <a:cs typeface="Times New Roman"/>
                        </a:rPr>
                        <a:t>24</a:t>
                      </a:r>
                      <a:r>
                        <a:rPr lang="en-GB" sz="1600" b="1" dirty="0">
                          <a:latin typeface="Times New Roman"/>
                          <a:ea typeface="Times New Roman"/>
                          <a:cs typeface="Arial"/>
                        </a:rPr>
                        <a:t>%</a:t>
                      </a:r>
                      <a:endParaRPr lang="en-US" sz="2000" dirty="0">
                        <a:latin typeface="Calibri"/>
                        <a:ea typeface="Times New Roman"/>
                        <a:cs typeface="Arial"/>
                      </a:endParaRPr>
                    </a:p>
                  </a:txBody>
                  <a:tcPr marL="68580" marR="68580" marT="0" marB="0" anchor="ctr"/>
                </a:tc>
              </a:tr>
              <a:tr h="349885">
                <a:tc>
                  <a:txBody>
                    <a:bodyPr/>
                    <a:lstStyle/>
                    <a:p>
                      <a:pPr algn="ctr" rtl="1">
                        <a:lnSpc>
                          <a:spcPct val="115000"/>
                        </a:lnSpc>
                        <a:spcAft>
                          <a:spcPts val="0"/>
                        </a:spcAft>
                      </a:pPr>
                      <a:r>
                        <a:rPr lang="ar-SA" sz="1000" b="1">
                          <a:latin typeface="Calibri"/>
                          <a:ea typeface="Times New Roman"/>
                          <a:cs typeface="Times New Roman"/>
                        </a:rPr>
                        <a:t>نواتج أحادية الألكلة</a:t>
                      </a:r>
                      <a:endParaRPr lang="en-US" sz="1100">
                        <a:latin typeface="Calibri"/>
                        <a:ea typeface="Times New Roman"/>
                        <a:cs typeface="Arial"/>
                      </a:endParaRPr>
                    </a:p>
                    <a:p>
                      <a:pPr algn="ctr" rtl="1">
                        <a:lnSpc>
                          <a:spcPct val="115000"/>
                        </a:lnSpc>
                        <a:spcAft>
                          <a:spcPts val="0"/>
                        </a:spcAft>
                      </a:pPr>
                      <a:r>
                        <a:rPr lang="ar-SA" sz="1000" b="1">
                          <a:latin typeface="Calibri"/>
                          <a:ea typeface="Times New Roman"/>
                          <a:cs typeface="Times New Roman"/>
                        </a:rPr>
                        <a:t>(134 جم / مول)</a:t>
                      </a:r>
                      <a:endParaRPr lang="en-US" sz="1100">
                        <a:latin typeface="Calibri"/>
                        <a:ea typeface="Times New Roman"/>
                        <a:cs typeface="Arial"/>
                      </a:endParaRPr>
                    </a:p>
                  </a:txBody>
                  <a:tcPr marL="68580" marR="68580" marT="0" marB="0" anchor="ctr"/>
                </a:tc>
                <a:tc>
                  <a:txBody>
                    <a:bodyPr/>
                    <a:lstStyle/>
                    <a:p>
                      <a:pPr algn="ctr" rtl="1">
                        <a:lnSpc>
                          <a:spcPct val="115000"/>
                        </a:lnSpc>
                        <a:spcAft>
                          <a:spcPts val="0"/>
                        </a:spcAft>
                      </a:pPr>
                      <a:r>
                        <a:rPr lang="ar-SA" sz="1600" b="1">
                          <a:latin typeface="Calibri"/>
                          <a:ea typeface="Times New Roman"/>
                          <a:cs typeface="Times New Roman"/>
                        </a:rPr>
                        <a:t>0.0%</a:t>
                      </a:r>
                      <a:endParaRPr lang="en-US" sz="2000">
                        <a:latin typeface="Calibri"/>
                        <a:ea typeface="Times New Roman"/>
                        <a:cs typeface="Arial"/>
                      </a:endParaRPr>
                    </a:p>
                  </a:txBody>
                  <a:tcPr marL="68580" marR="68580" marT="0" marB="0" anchor="ctr"/>
                </a:tc>
                <a:tc>
                  <a:txBody>
                    <a:bodyPr/>
                    <a:lstStyle/>
                    <a:p>
                      <a:pPr algn="ctr" rtl="1">
                        <a:lnSpc>
                          <a:spcPct val="115000"/>
                        </a:lnSpc>
                        <a:spcAft>
                          <a:spcPts val="0"/>
                        </a:spcAft>
                      </a:pPr>
                      <a:r>
                        <a:rPr lang="ar-SA" sz="1600" b="1" dirty="0">
                          <a:latin typeface="Calibri"/>
                          <a:ea typeface="Times New Roman"/>
                          <a:cs typeface="Times New Roman"/>
                        </a:rPr>
                        <a:t>44%</a:t>
                      </a:r>
                      <a:endParaRPr lang="en-US" sz="2000" dirty="0">
                        <a:latin typeface="Calibri"/>
                        <a:ea typeface="Times New Roman"/>
                        <a:cs typeface="Arial"/>
                      </a:endParaRPr>
                    </a:p>
                  </a:txBody>
                  <a:tcPr marL="68580" marR="68580" marT="0" marB="0" anchor="ctr"/>
                </a:tc>
              </a:tr>
              <a:tr h="349885">
                <a:tc>
                  <a:txBody>
                    <a:bodyPr/>
                    <a:lstStyle/>
                    <a:p>
                      <a:pPr algn="ctr" rtl="1">
                        <a:lnSpc>
                          <a:spcPct val="115000"/>
                        </a:lnSpc>
                        <a:spcAft>
                          <a:spcPts val="0"/>
                        </a:spcAft>
                      </a:pPr>
                      <a:r>
                        <a:rPr lang="ar-SA" sz="1000" b="1">
                          <a:latin typeface="Calibri"/>
                          <a:ea typeface="Times New Roman"/>
                          <a:cs typeface="Times New Roman"/>
                        </a:rPr>
                        <a:t>نواتج أحادية الألكلة هالوجينية</a:t>
                      </a:r>
                      <a:endParaRPr lang="en-US" sz="1100">
                        <a:latin typeface="Calibri"/>
                        <a:ea typeface="Times New Roman"/>
                        <a:cs typeface="Arial"/>
                      </a:endParaRPr>
                    </a:p>
                    <a:p>
                      <a:pPr algn="ctr" rtl="1">
                        <a:lnSpc>
                          <a:spcPct val="115000"/>
                        </a:lnSpc>
                        <a:spcAft>
                          <a:spcPts val="0"/>
                        </a:spcAft>
                      </a:pPr>
                      <a:r>
                        <a:rPr lang="ar-SA" sz="1000" b="1">
                          <a:latin typeface="Calibri"/>
                          <a:ea typeface="Times New Roman"/>
                          <a:cs typeface="Times New Roman"/>
                        </a:rPr>
                        <a:t>(168 جم / مول)</a:t>
                      </a:r>
                      <a:endParaRPr lang="en-US" sz="1100">
                        <a:latin typeface="Calibri"/>
                        <a:ea typeface="Times New Roman"/>
                        <a:cs typeface="Arial"/>
                      </a:endParaRPr>
                    </a:p>
                  </a:txBody>
                  <a:tcPr marL="68580" marR="68580" marT="0" marB="0" anchor="ctr"/>
                </a:tc>
                <a:tc>
                  <a:txBody>
                    <a:bodyPr/>
                    <a:lstStyle/>
                    <a:p>
                      <a:pPr algn="ctr" rtl="1">
                        <a:lnSpc>
                          <a:spcPct val="115000"/>
                        </a:lnSpc>
                        <a:spcAft>
                          <a:spcPts val="0"/>
                        </a:spcAft>
                      </a:pPr>
                      <a:r>
                        <a:rPr lang="ar-SA" sz="1600" b="1">
                          <a:latin typeface="Calibri"/>
                          <a:ea typeface="Times New Roman"/>
                          <a:cs typeface="Times New Roman"/>
                        </a:rPr>
                        <a:t>15%</a:t>
                      </a:r>
                      <a:endParaRPr lang="en-US" sz="2000">
                        <a:latin typeface="Calibri"/>
                        <a:ea typeface="Times New Roman"/>
                        <a:cs typeface="Arial"/>
                      </a:endParaRPr>
                    </a:p>
                  </a:txBody>
                  <a:tcPr marL="68580" marR="68580" marT="0" marB="0" anchor="ctr"/>
                </a:tc>
                <a:tc>
                  <a:txBody>
                    <a:bodyPr/>
                    <a:lstStyle/>
                    <a:p>
                      <a:pPr algn="ctr" rtl="1">
                        <a:lnSpc>
                          <a:spcPct val="115000"/>
                        </a:lnSpc>
                        <a:spcAft>
                          <a:spcPts val="0"/>
                        </a:spcAft>
                      </a:pPr>
                      <a:r>
                        <a:rPr lang="ar-SA" sz="1600" b="1" dirty="0">
                          <a:latin typeface="Calibri"/>
                          <a:ea typeface="Times New Roman"/>
                          <a:cs typeface="Times New Roman"/>
                        </a:rPr>
                        <a:t>0.0%</a:t>
                      </a:r>
                      <a:endParaRPr lang="en-US" sz="2000" dirty="0">
                        <a:latin typeface="Calibri"/>
                        <a:ea typeface="Times New Roman"/>
                        <a:cs typeface="Arial"/>
                      </a:endParaRPr>
                    </a:p>
                  </a:txBody>
                  <a:tcPr marL="68580" marR="68580" marT="0" marB="0" anchor="ctr"/>
                </a:tc>
              </a:tr>
            </a:tbl>
          </a:graphicData>
        </a:graphic>
      </p:graphicFrame>
      <p:sp>
        <p:nvSpPr>
          <p:cNvPr id="14541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2426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3297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graphicFrame>
        <p:nvGraphicFramePr>
          <p:cNvPr id="329731" name="Object 3"/>
          <p:cNvGraphicFramePr>
            <a:graphicFrameLocks noChangeAspect="1"/>
          </p:cNvGraphicFramePr>
          <p:nvPr/>
        </p:nvGraphicFramePr>
        <p:xfrm>
          <a:off x="5214942" y="1357298"/>
          <a:ext cx="1288226" cy="714380"/>
        </p:xfrm>
        <a:graphic>
          <a:graphicData uri="http://schemas.openxmlformats.org/presentationml/2006/ole">
            <mc:AlternateContent xmlns:mc="http://schemas.openxmlformats.org/markup-compatibility/2006">
              <mc:Choice xmlns:v="urn:schemas-microsoft-com:vml" Requires="v">
                <p:oleObj spid="_x0000_s329732" name="CS ChemDraw Drawing" r:id="rId4" imgW="1043640" imgH="582840" progId="">
                  <p:embed/>
                </p:oleObj>
              </mc:Choice>
              <mc:Fallback>
                <p:oleObj name="CS ChemDraw Drawing" r:id="rId4" imgW="1043640" imgH="582840"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4942" y="1357298"/>
                        <a:ext cx="1288226" cy="714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مخطط 13"/>
          <p:cNvGraphicFramePr/>
          <p:nvPr/>
        </p:nvGraphicFramePr>
        <p:xfrm>
          <a:off x="2428860" y="3929066"/>
          <a:ext cx="4929222" cy="2928934"/>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7" presetClass="entr" presetSubtype="2"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000" fill="hold"/>
                                        <p:tgtEl>
                                          <p:spTgt spid="12"/>
                                        </p:tgtEl>
                                        <p:attrNameLst>
                                          <p:attrName>ppt_x</p:attrName>
                                        </p:attrNameLst>
                                      </p:cBhvr>
                                      <p:tavLst>
                                        <p:tav tm="0">
                                          <p:val>
                                            <p:strVal val="1+#ppt_w/2"/>
                                          </p:val>
                                        </p:tav>
                                        <p:tav tm="100000">
                                          <p:val>
                                            <p:strVal val="#ppt_x"/>
                                          </p:val>
                                        </p:tav>
                                      </p:tavLst>
                                    </p:anim>
                                    <p:anim calcmode="lin" valueType="num">
                                      <p:cBhvr additive="base">
                                        <p:cTn id="16" dur="2000" fill="hold"/>
                                        <p:tgtEl>
                                          <p:spTgt spid="12"/>
                                        </p:tgtEl>
                                        <p:attrNameLst>
                                          <p:attrName>ppt_y</p:attrName>
                                        </p:attrNameLst>
                                      </p:cBhvr>
                                      <p:tavLst>
                                        <p:tav tm="0">
                                          <p:val>
                                            <p:strVal val="#ppt_y"/>
                                          </p:val>
                                        </p:tav>
                                        <p:tav tm="100000">
                                          <p:val>
                                            <p:strVal val="#ppt_y"/>
                                          </p:val>
                                        </p:tav>
                                      </p:tavLst>
                                    </p:anim>
                                  </p:childTnLst>
                                </p:cTn>
                              </p:par>
                              <p:par>
                                <p:cTn id="17" presetID="7" presetClass="entr" presetSubtype="2" fill="hold" nodeType="withEffect">
                                  <p:stCondLst>
                                    <p:cond delay="0"/>
                                  </p:stCondLst>
                                  <p:childTnLst>
                                    <p:set>
                                      <p:cBhvr>
                                        <p:cTn id="18" dur="1" fill="hold">
                                          <p:stCondLst>
                                            <p:cond delay="0"/>
                                          </p:stCondLst>
                                        </p:cTn>
                                        <p:tgtEl>
                                          <p:spTgt spid="329731"/>
                                        </p:tgtEl>
                                        <p:attrNameLst>
                                          <p:attrName>style.visibility</p:attrName>
                                        </p:attrNameLst>
                                      </p:cBhvr>
                                      <p:to>
                                        <p:strVal val="visible"/>
                                      </p:to>
                                    </p:set>
                                    <p:anim calcmode="lin" valueType="num">
                                      <p:cBhvr additive="base">
                                        <p:cTn id="19" dur="2000" fill="hold"/>
                                        <p:tgtEl>
                                          <p:spTgt spid="329731"/>
                                        </p:tgtEl>
                                        <p:attrNameLst>
                                          <p:attrName>ppt_x</p:attrName>
                                        </p:attrNameLst>
                                      </p:cBhvr>
                                      <p:tavLst>
                                        <p:tav tm="0">
                                          <p:val>
                                            <p:strVal val="1+#ppt_w/2"/>
                                          </p:val>
                                        </p:tav>
                                        <p:tav tm="100000">
                                          <p:val>
                                            <p:strVal val="#ppt_x"/>
                                          </p:val>
                                        </p:tav>
                                      </p:tavLst>
                                    </p:anim>
                                    <p:anim calcmode="lin" valueType="num">
                                      <p:cBhvr additive="base">
                                        <p:cTn id="20" dur="2000" fill="hold"/>
                                        <p:tgtEl>
                                          <p:spTgt spid="329731"/>
                                        </p:tgtEl>
                                        <p:attrNameLst>
                                          <p:attrName>ppt_y</p:attrName>
                                        </p:attrNameLst>
                                      </p:cBhvr>
                                      <p:tavLst>
                                        <p:tav tm="0">
                                          <p:val>
                                            <p:strVal val="#ppt_y"/>
                                          </p:val>
                                        </p:tav>
                                        <p:tav tm="100000">
                                          <p:val>
                                            <p:strVal val="#ppt_y"/>
                                          </p:val>
                                        </p:tav>
                                      </p:tavLst>
                                    </p:anim>
                                  </p:childTnLst>
                                </p:cTn>
                              </p:par>
                              <p:par>
                                <p:cTn id="21" presetID="22" presetClass="entr" presetSubtype="2"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right)">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721999043_945b5ba819[1].jpg"/>
          <p:cNvPicPr>
            <a:picLocks noChangeAspect="1"/>
          </p:cNvPicPr>
          <p:nvPr/>
        </p:nvPicPr>
        <p:blipFill>
          <a:blip r:embed="rId3" cstate="print">
            <a:clrChange>
              <a:clrFrom>
                <a:srgbClr val="FFFFFF"/>
              </a:clrFrom>
              <a:clrTo>
                <a:srgbClr val="FFFFFF">
                  <a:alpha val="0"/>
                </a:srgbClr>
              </a:clrTo>
            </a:clrChange>
          </a:blip>
          <a:srcRect l="60661" t="9392" r="-1701"/>
          <a:stretch>
            <a:fillRect/>
          </a:stretch>
        </p:blipFill>
        <p:spPr>
          <a:xfrm rot="10800000">
            <a:off x="-71470" y="21787"/>
            <a:ext cx="3654163" cy="5050286"/>
          </a:xfrm>
          <a:prstGeom prst="rect">
            <a:avLst/>
          </a:prstGeom>
        </p:spPr>
      </p:pic>
      <p:sp>
        <p:nvSpPr>
          <p:cNvPr id="14541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2375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249862"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2498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408580" name="Rectangle 4"/>
          <p:cNvSpPr>
            <a:spLocks noChangeArrowheads="1"/>
          </p:cNvSpPr>
          <p:nvPr/>
        </p:nvSpPr>
        <p:spPr bwMode="auto">
          <a:xfrm>
            <a:off x="3929058" y="285728"/>
            <a:ext cx="4857752" cy="83099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457200" indent="-457200" fontAlgn="base">
              <a:spcBef>
                <a:spcPct val="0"/>
              </a:spcBef>
              <a:spcAft>
                <a:spcPct val="0"/>
              </a:spcAft>
            </a:pPr>
            <a:r>
              <a:rPr lang="ar-SA" sz="1600" b="1" dirty="0" smtClean="0">
                <a:solidFill>
                  <a:schemeClr val="dk1"/>
                </a:solidFill>
              </a:rPr>
              <a:t>شكل (56) كروماتوجرام عينة تفاعل ألكلة البنزين مع 3-كلورو-2-ميثيل-بروبين في وجود الطين المحلي كحافز </a:t>
            </a:r>
            <a:endParaRPr lang="en-US" sz="1600" b="1" dirty="0" smtClean="0">
              <a:solidFill>
                <a:schemeClr val="dk1"/>
              </a:solidFill>
            </a:endParaRPr>
          </a:p>
          <a:p>
            <a:pPr marL="457200" indent="-457200" fontAlgn="base">
              <a:spcBef>
                <a:spcPct val="0"/>
              </a:spcBef>
              <a:spcAft>
                <a:spcPct val="0"/>
              </a:spcAft>
            </a:pPr>
            <a:endParaRPr lang="en-US" sz="1600" b="1" dirty="0" smtClean="0">
              <a:solidFill>
                <a:schemeClr val="dk1"/>
              </a:solidFill>
            </a:endParaRPr>
          </a:p>
        </p:txBody>
      </p:sp>
      <p:pic>
        <p:nvPicPr>
          <p:cNvPr id="408579" name="Picture 40"/>
          <p:cNvPicPr>
            <a:picLocks noChangeAspect="1" noChangeArrowheads="1"/>
          </p:cNvPicPr>
          <p:nvPr/>
        </p:nvPicPr>
        <p:blipFill>
          <a:blip r:embed="rId4" cstate="print"/>
          <a:srcRect/>
          <a:stretch>
            <a:fillRect/>
          </a:stretch>
        </p:blipFill>
        <p:spPr bwMode="auto">
          <a:xfrm>
            <a:off x="2664981" y="2143116"/>
            <a:ext cx="6012287" cy="4262442"/>
          </a:xfrm>
          <a:prstGeom prst="rect">
            <a:avLst/>
          </a:prstGeom>
          <a:ln w="25400">
            <a:solidFill>
              <a:srgbClr val="99FF66"/>
            </a:solidFill>
          </a:ln>
          <a:effectLst>
            <a:outerShdw blurRad="292100" dist="139700" dir="2700000" algn="tl" rotWithShape="0">
              <a:srgbClr val="99FF66">
                <a:alpha val="64706"/>
              </a:srgbClr>
            </a:outerShdw>
          </a:effectLst>
        </p:spPr>
      </p:pic>
      <p:sp>
        <p:nvSpPr>
          <p:cNvPr id="408581" name="Rectangle 5"/>
          <p:cNvSpPr>
            <a:spLocks noChangeArrowheads="1"/>
          </p:cNvSpPr>
          <p:nvPr/>
        </p:nvSpPr>
        <p:spPr bwMode="auto">
          <a:xfrm>
            <a:off x="0" y="4076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0858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graphicFrame>
        <p:nvGraphicFramePr>
          <p:cNvPr id="408582" name="Object 6"/>
          <p:cNvGraphicFramePr>
            <a:graphicFrameLocks noChangeAspect="1"/>
          </p:cNvGraphicFramePr>
          <p:nvPr/>
        </p:nvGraphicFramePr>
        <p:xfrm>
          <a:off x="4139952" y="3933056"/>
          <a:ext cx="1584176" cy="1063158"/>
        </p:xfrm>
        <a:graphic>
          <a:graphicData uri="http://schemas.openxmlformats.org/presentationml/2006/ole">
            <mc:AlternateContent xmlns:mc="http://schemas.openxmlformats.org/markup-compatibility/2006">
              <mc:Choice xmlns:v="urn:schemas-microsoft-com:vml" Requires="v">
                <p:oleObj spid="_x0000_s408585" name="CS ChemDraw Drawing" r:id="rId5" imgW="1798200" imgH="1207440" progId="">
                  <p:embed/>
                </p:oleObj>
              </mc:Choice>
              <mc:Fallback>
                <p:oleObj name="CS ChemDraw Drawing" r:id="rId5" imgW="1798200" imgH="1207440" progId="">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9952" y="3933056"/>
                        <a:ext cx="1584176" cy="1063158"/>
                      </a:xfrm>
                      <a:prstGeom prst="rect">
                        <a:avLst/>
                      </a:prstGeom>
                      <a:gradFill rotWithShape="1">
                        <a:gsLst>
                          <a:gs pos="0">
                            <a:srgbClr val="FFFFFF"/>
                          </a:gs>
                          <a:gs pos="100000">
                            <a:srgbClr val="CCFF99"/>
                          </a:gs>
                        </a:gsLst>
                        <a:lin ang="5400000" scaled="1"/>
                      </a:gradFill>
                    </p:spPr>
                  </p:pic>
                </p:oleObj>
              </mc:Fallback>
            </mc:AlternateContent>
          </a:graphicData>
        </a:graphic>
      </p:graphicFrame>
      <p:graphicFrame>
        <p:nvGraphicFramePr>
          <p:cNvPr id="3" name="Object 7"/>
          <p:cNvGraphicFramePr>
            <a:graphicFrameLocks noChangeAspect="1"/>
          </p:cNvGraphicFramePr>
          <p:nvPr/>
        </p:nvGraphicFramePr>
        <p:xfrm>
          <a:off x="5868144" y="3031480"/>
          <a:ext cx="1581150" cy="1117600"/>
        </p:xfrm>
        <a:graphic>
          <a:graphicData uri="http://schemas.openxmlformats.org/presentationml/2006/ole">
            <mc:AlternateContent xmlns:mc="http://schemas.openxmlformats.org/markup-compatibility/2006">
              <mc:Choice xmlns:v="urn:schemas-microsoft-com:vml" Requires="v">
                <p:oleObj spid="_x0000_s408586" name="CS ChemDraw Drawing" r:id="rId7" imgW="2279532" imgH="1607454" progId="">
                  <p:embed/>
                </p:oleObj>
              </mc:Choice>
              <mc:Fallback>
                <p:oleObj name="CS ChemDraw Drawing" r:id="rId7" imgW="2279532" imgH="1607454" progId="">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8144" y="3031480"/>
                        <a:ext cx="1581150" cy="1117600"/>
                      </a:xfrm>
                      <a:prstGeom prst="rect">
                        <a:avLst/>
                      </a:prstGeom>
                      <a:gradFill rotWithShape="1">
                        <a:gsLst>
                          <a:gs pos="0">
                            <a:srgbClr val="FFFFFF"/>
                          </a:gs>
                          <a:gs pos="100000">
                            <a:srgbClr val="CCFF99"/>
                          </a:gs>
                        </a:gsLst>
                        <a:lin ang="5400000" scaled="1"/>
                      </a:gradFill>
                    </p:spPr>
                  </p:pic>
                </p:oleObj>
              </mc:Fallback>
            </mc:AlternateContent>
          </a:graphicData>
        </a:graphic>
      </p:graphicFrame>
      <p:graphicFrame>
        <p:nvGraphicFramePr>
          <p:cNvPr id="408584" name="Object 8"/>
          <p:cNvGraphicFramePr>
            <a:graphicFrameLocks noChangeAspect="1"/>
          </p:cNvGraphicFramePr>
          <p:nvPr/>
        </p:nvGraphicFramePr>
        <p:xfrm>
          <a:off x="2339752" y="4005064"/>
          <a:ext cx="1440160" cy="905019"/>
        </p:xfrm>
        <a:graphic>
          <a:graphicData uri="http://schemas.openxmlformats.org/presentationml/2006/ole">
            <mc:AlternateContent xmlns:mc="http://schemas.openxmlformats.org/markup-compatibility/2006">
              <mc:Choice xmlns:v="urn:schemas-microsoft-com:vml" Requires="v">
                <p:oleObj spid="_x0000_s408587" name="CS ChemDraw Drawing" r:id="rId9" imgW="1577160" imgH="978840" progId="">
                  <p:embed/>
                </p:oleObj>
              </mc:Choice>
              <mc:Fallback>
                <p:oleObj name="CS ChemDraw Drawing" r:id="rId9" imgW="1577160" imgH="978840" progId="">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39752" y="4005064"/>
                        <a:ext cx="1440160" cy="905019"/>
                      </a:xfrm>
                      <a:prstGeom prst="rect">
                        <a:avLst/>
                      </a:prstGeom>
                      <a:gradFill rotWithShape="1">
                        <a:gsLst>
                          <a:gs pos="0">
                            <a:schemeClr val="bg1"/>
                          </a:gs>
                          <a:gs pos="100000">
                            <a:srgbClr val="CCFF99"/>
                          </a:gs>
                        </a:gsLst>
                        <a:lin ang="5400000" scaled="1"/>
                      </a:grad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08580"/>
                                        </p:tgtEl>
                                        <p:attrNameLst>
                                          <p:attrName>style.visibility</p:attrName>
                                        </p:attrNameLst>
                                      </p:cBhvr>
                                      <p:to>
                                        <p:strVal val="visible"/>
                                      </p:to>
                                    </p:set>
                                    <p:anim calcmode="lin" valueType="num">
                                      <p:cBhvr>
                                        <p:cTn id="7" dur="500" fill="hold"/>
                                        <p:tgtEl>
                                          <p:spTgt spid="40858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0858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0858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08580"/>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53" presetClass="entr" presetSubtype="0" fill="hold" nodeType="afterEffect">
                                  <p:stCondLst>
                                    <p:cond delay="0"/>
                                  </p:stCondLst>
                                  <p:childTnLst>
                                    <p:set>
                                      <p:cBhvr>
                                        <p:cTn id="13" dur="1" fill="hold">
                                          <p:stCondLst>
                                            <p:cond delay="0"/>
                                          </p:stCondLst>
                                        </p:cTn>
                                        <p:tgtEl>
                                          <p:spTgt spid="408579"/>
                                        </p:tgtEl>
                                        <p:attrNameLst>
                                          <p:attrName>style.visibility</p:attrName>
                                        </p:attrNameLst>
                                      </p:cBhvr>
                                      <p:to>
                                        <p:strVal val="visible"/>
                                      </p:to>
                                    </p:set>
                                    <p:anim calcmode="lin" valueType="num">
                                      <p:cBhvr>
                                        <p:cTn id="14" dur="500" fill="hold"/>
                                        <p:tgtEl>
                                          <p:spTgt spid="408579"/>
                                        </p:tgtEl>
                                        <p:attrNameLst>
                                          <p:attrName>ppt_w</p:attrName>
                                        </p:attrNameLst>
                                      </p:cBhvr>
                                      <p:tavLst>
                                        <p:tav tm="0">
                                          <p:val>
                                            <p:fltVal val="0"/>
                                          </p:val>
                                        </p:tav>
                                        <p:tav tm="100000">
                                          <p:val>
                                            <p:strVal val="#ppt_w"/>
                                          </p:val>
                                        </p:tav>
                                      </p:tavLst>
                                    </p:anim>
                                    <p:anim calcmode="lin" valueType="num">
                                      <p:cBhvr>
                                        <p:cTn id="15" dur="500" fill="hold"/>
                                        <p:tgtEl>
                                          <p:spTgt spid="408579"/>
                                        </p:tgtEl>
                                        <p:attrNameLst>
                                          <p:attrName>ppt_h</p:attrName>
                                        </p:attrNameLst>
                                      </p:cBhvr>
                                      <p:tavLst>
                                        <p:tav tm="0">
                                          <p:val>
                                            <p:fltVal val="0"/>
                                          </p:val>
                                        </p:tav>
                                        <p:tav tm="100000">
                                          <p:val>
                                            <p:strVal val="#ppt_h"/>
                                          </p:val>
                                        </p:tav>
                                      </p:tavLst>
                                    </p:anim>
                                    <p:animEffect transition="in" filter="fade">
                                      <p:cBhvr>
                                        <p:cTn id="16" dur="500"/>
                                        <p:tgtEl>
                                          <p:spTgt spid="40857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08582"/>
                                        </p:tgtEl>
                                        <p:attrNameLst>
                                          <p:attrName>style.visibility</p:attrName>
                                        </p:attrNameLst>
                                      </p:cBhvr>
                                      <p:to>
                                        <p:strVal val="visible"/>
                                      </p:to>
                                    </p:set>
                                    <p:animEffect transition="in" filter="fade">
                                      <p:cBhvr>
                                        <p:cTn id="21" dur="2000"/>
                                        <p:tgtEl>
                                          <p:spTgt spid="40858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2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408584"/>
                                        </p:tgtEl>
                                        <p:attrNameLst>
                                          <p:attrName>style.visibility</p:attrName>
                                        </p:attrNameLst>
                                      </p:cBhvr>
                                      <p:to>
                                        <p:strVal val="visible"/>
                                      </p:to>
                                    </p:set>
                                    <p:anim calcmode="lin" valueType="num">
                                      <p:cBhvr>
                                        <p:cTn id="31" dur="500" fill="hold"/>
                                        <p:tgtEl>
                                          <p:spTgt spid="408584"/>
                                        </p:tgtEl>
                                        <p:attrNameLst>
                                          <p:attrName>ppt_w</p:attrName>
                                        </p:attrNameLst>
                                      </p:cBhvr>
                                      <p:tavLst>
                                        <p:tav tm="0">
                                          <p:val>
                                            <p:fltVal val="0"/>
                                          </p:val>
                                        </p:tav>
                                        <p:tav tm="100000">
                                          <p:val>
                                            <p:strVal val="#ppt_w"/>
                                          </p:val>
                                        </p:tav>
                                      </p:tavLst>
                                    </p:anim>
                                    <p:anim calcmode="lin" valueType="num">
                                      <p:cBhvr>
                                        <p:cTn id="32" dur="500" fill="hold"/>
                                        <p:tgtEl>
                                          <p:spTgt spid="40858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8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721999043_945b5ba819[1].jpg"/>
          <p:cNvPicPr>
            <a:picLocks noChangeAspect="1"/>
          </p:cNvPicPr>
          <p:nvPr/>
        </p:nvPicPr>
        <p:blipFill>
          <a:blip r:embed="rId3" cstate="print">
            <a:clrChange>
              <a:clrFrom>
                <a:srgbClr val="FFFFFF"/>
              </a:clrFrom>
              <a:clrTo>
                <a:srgbClr val="FFFFFF">
                  <a:alpha val="0"/>
                </a:srgbClr>
              </a:clrTo>
            </a:clrChange>
          </a:blip>
          <a:srcRect l="60661" t="9392" r="-1701"/>
          <a:stretch>
            <a:fillRect/>
          </a:stretch>
        </p:blipFill>
        <p:spPr>
          <a:xfrm rot="10800000">
            <a:off x="-71470" y="21787"/>
            <a:ext cx="3654163" cy="5050286"/>
          </a:xfrm>
          <a:prstGeom prst="rect">
            <a:avLst/>
          </a:prstGeom>
        </p:spPr>
      </p:pic>
      <p:sp>
        <p:nvSpPr>
          <p:cNvPr id="14541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2375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249862"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2498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408581" name="Rectangle 5"/>
          <p:cNvSpPr>
            <a:spLocks noChangeArrowheads="1"/>
          </p:cNvSpPr>
          <p:nvPr/>
        </p:nvSpPr>
        <p:spPr bwMode="auto">
          <a:xfrm>
            <a:off x="0" y="4076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0858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409604" name="Rectangle 4"/>
          <p:cNvSpPr>
            <a:spLocks noChangeArrowheads="1"/>
          </p:cNvSpPr>
          <p:nvPr/>
        </p:nvSpPr>
        <p:spPr bwMode="auto">
          <a:xfrm>
            <a:off x="3500430" y="343895"/>
            <a:ext cx="5286380" cy="5847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457200" marR="0" lvl="0" indent="-457200" fontAlgn="base">
              <a:lnSpc>
                <a:spcPct val="100000"/>
              </a:lnSpc>
              <a:spcBef>
                <a:spcPct val="0"/>
              </a:spcBef>
              <a:spcAft>
                <a:spcPct val="0"/>
              </a:spcAft>
              <a:buClrTx/>
              <a:buSzTx/>
              <a:buFontTx/>
              <a:buNone/>
              <a:tabLst/>
            </a:pPr>
            <a:r>
              <a:rPr lang="ar-SA" sz="1600" b="1" dirty="0" smtClean="0">
                <a:solidFill>
                  <a:schemeClr val="dk1"/>
                </a:solidFill>
              </a:rPr>
              <a:t>شكل (58) كروماتوجرام عينة تفاعل ألكلة البنزين مع 3-كلورو-2-ميثيل-بروبين في وجود الطين الدولي كحافز </a:t>
            </a:r>
          </a:p>
        </p:txBody>
      </p:sp>
      <p:pic>
        <p:nvPicPr>
          <p:cNvPr id="409603" name="Picture 43"/>
          <p:cNvPicPr>
            <a:picLocks noChangeAspect="1" noChangeArrowheads="1"/>
          </p:cNvPicPr>
          <p:nvPr/>
        </p:nvPicPr>
        <p:blipFill>
          <a:blip r:embed="rId4" cstate="print"/>
          <a:srcRect b="32849"/>
          <a:stretch>
            <a:fillRect/>
          </a:stretch>
        </p:blipFill>
        <p:spPr bwMode="auto">
          <a:xfrm>
            <a:off x="1206750" y="3286124"/>
            <a:ext cx="7613394" cy="3219457"/>
          </a:xfrm>
          <a:prstGeom prst="rect">
            <a:avLst/>
          </a:prstGeom>
          <a:ln w="25400">
            <a:solidFill>
              <a:srgbClr val="99FF66"/>
            </a:solidFill>
          </a:ln>
          <a:effectLst>
            <a:outerShdw blurRad="292100" dist="139700" dir="2700000" algn="tl" rotWithShape="0">
              <a:srgbClr val="99FF66">
                <a:alpha val="64706"/>
              </a:srgbClr>
            </a:outerShdw>
          </a:effectLst>
        </p:spPr>
      </p:pic>
      <p:graphicFrame>
        <p:nvGraphicFramePr>
          <p:cNvPr id="408582" name="Object 6"/>
          <p:cNvGraphicFramePr>
            <a:graphicFrameLocks noChangeAspect="1"/>
          </p:cNvGraphicFramePr>
          <p:nvPr/>
        </p:nvGraphicFramePr>
        <p:xfrm>
          <a:off x="6143636" y="1643050"/>
          <a:ext cx="2143125" cy="1438275"/>
        </p:xfrm>
        <a:graphic>
          <a:graphicData uri="http://schemas.openxmlformats.org/presentationml/2006/ole">
            <mc:AlternateContent xmlns:mc="http://schemas.openxmlformats.org/markup-compatibility/2006">
              <mc:Choice xmlns:v="urn:schemas-microsoft-com:vml" Requires="v">
                <p:oleObj spid="_x0000_s409603" name="CS ChemDraw Drawing" r:id="rId5" imgW="1798200" imgH="1207440" progId="">
                  <p:embed/>
                </p:oleObj>
              </mc:Choice>
              <mc:Fallback>
                <p:oleObj name="CS ChemDraw Drawing" r:id="rId5" imgW="1798200" imgH="1207440" progId="">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3636" y="1643050"/>
                        <a:ext cx="2143125" cy="1438275"/>
                      </a:xfrm>
                      <a:prstGeom prst="rect">
                        <a:avLst/>
                      </a:prstGeom>
                      <a:gradFill rotWithShape="1">
                        <a:gsLst>
                          <a:gs pos="0">
                            <a:srgbClr val="FFFFFF"/>
                          </a:gs>
                          <a:gs pos="100000">
                            <a:srgbClr val="CCFF99"/>
                          </a:gs>
                        </a:gsLst>
                        <a:lin ang="5400000" scaled="1"/>
                      </a:gradFill>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721999043_945b5ba819[1].jpg"/>
          <p:cNvPicPr>
            <a:picLocks noChangeAspect="1"/>
          </p:cNvPicPr>
          <p:nvPr/>
        </p:nvPicPr>
        <p:blipFill>
          <a:blip r:embed="rId2" cstate="print">
            <a:clrChange>
              <a:clrFrom>
                <a:srgbClr val="FFFFFF"/>
              </a:clrFrom>
              <a:clrTo>
                <a:srgbClr val="FFFFFF">
                  <a:alpha val="0"/>
                </a:srgbClr>
              </a:clrTo>
            </a:clrChange>
          </a:blip>
          <a:srcRect l="60661" t="9392" r="-1701"/>
          <a:stretch>
            <a:fillRect/>
          </a:stretch>
        </p:blipFill>
        <p:spPr>
          <a:xfrm rot="10800000">
            <a:off x="-71470" y="21787"/>
            <a:ext cx="3654163" cy="5050286"/>
          </a:xfrm>
          <a:prstGeom prst="rect">
            <a:avLst/>
          </a:prstGeom>
        </p:spPr>
      </p:pic>
      <p:sp>
        <p:nvSpPr>
          <p:cNvPr id="3" name="مربع نص 2"/>
          <p:cNvSpPr txBox="1"/>
          <p:nvPr/>
        </p:nvSpPr>
        <p:spPr>
          <a:xfrm>
            <a:off x="714348" y="2643182"/>
            <a:ext cx="8072494" cy="2954655"/>
          </a:xfrm>
          <a:prstGeom prst="rect">
            <a:avLst/>
          </a:prstGeom>
          <a:noFill/>
        </p:spPr>
        <p:txBody>
          <a:bodyPr wrap="square" rtlCol="1">
            <a:spAutoFit/>
          </a:bodyPr>
          <a:lstStyle/>
          <a:p>
            <a:r>
              <a:rPr lang="ar-SA" sz="4400" b="1" dirty="0" smtClean="0">
                <a:solidFill>
                  <a:srgbClr val="FF0000"/>
                </a:solidFill>
              </a:rPr>
              <a:t>     - الدوافع التي أدت لظهور ما يسمى    </a:t>
            </a:r>
          </a:p>
          <a:p>
            <a:r>
              <a:rPr lang="ar-SA" sz="4400" b="1" dirty="0" smtClean="0">
                <a:solidFill>
                  <a:srgbClr val="FF0000"/>
                </a:solidFill>
              </a:rPr>
              <a:t>       بالكيمياء الخضراء على أرض الواقع</a:t>
            </a:r>
          </a:p>
          <a:p>
            <a:endParaRPr lang="ar-SA" b="1" dirty="0" smtClean="0"/>
          </a:p>
          <a:p>
            <a:r>
              <a:rPr lang="ar-SA" sz="4400" b="1" dirty="0" smtClean="0">
                <a:solidFill>
                  <a:srgbClr val="669900"/>
                </a:solidFill>
              </a:rPr>
              <a:t>     - تعريف الكيمياء الخضراء </a:t>
            </a:r>
          </a:p>
          <a:p>
            <a:r>
              <a:rPr lang="ar-SA" sz="3600" b="1" dirty="0" smtClean="0">
                <a:solidFill>
                  <a:srgbClr val="669900"/>
                </a:solidFill>
              </a:rPr>
              <a:t>         (</a:t>
            </a:r>
            <a:r>
              <a:rPr lang="en-US" sz="3600" b="1" dirty="0" smtClean="0">
                <a:solidFill>
                  <a:srgbClr val="669900"/>
                </a:solidFill>
              </a:rPr>
              <a:t>(Ref. </a:t>
            </a:r>
            <a:r>
              <a:rPr lang="en-GB" sz="3600" b="1" dirty="0" err="1" smtClean="0">
                <a:solidFill>
                  <a:srgbClr val="669900"/>
                </a:solidFill>
              </a:rPr>
              <a:t>Anastas</a:t>
            </a:r>
            <a:r>
              <a:rPr lang="en-GB" sz="3600" b="1" dirty="0" smtClean="0">
                <a:solidFill>
                  <a:srgbClr val="669900"/>
                </a:solidFill>
              </a:rPr>
              <a:t> and Warner, 1998</a:t>
            </a:r>
            <a:endParaRPr lang="ar-SA" sz="3600" b="1" dirty="0">
              <a:solidFill>
                <a:srgbClr val="669900"/>
              </a:solidFill>
            </a:endParaRPr>
          </a:p>
        </p:txBody>
      </p:sp>
      <p:sp>
        <p:nvSpPr>
          <p:cNvPr id="5" name="مستطيل 4"/>
          <p:cNvSpPr/>
          <p:nvPr/>
        </p:nvSpPr>
        <p:spPr>
          <a:xfrm rot="2883305">
            <a:off x="1074324" y="440046"/>
            <a:ext cx="2016539" cy="714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i="1" dirty="0" smtClean="0">
                <a:latin typeface="Bookman Old Style" pitchFamily="18" charset="0"/>
              </a:rPr>
              <a:t>Green</a:t>
            </a:r>
          </a:p>
          <a:p>
            <a:pPr algn="l"/>
            <a:r>
              <a:rPr lang="en-US" sz="2400" b="1" i="1" dirty="0" smtClean="0">
                <a:latin typeface="Bookman Old Style" pitchFamily="18" charset="0"/>
              </a:rPr>
              <a:t>Chemistry</a:t>
            </a:r>
            <a:endParaRPr lang="ar-SA" sz="2400" b="1" i="1" dirty="0">
              <a:latin typeface="Bookman Old Style" pitchFamily="18" charset="0"/>
            </a:endParaRPr>
          </a:p>
        </p:txBody>
      </p:sp>
      <p:sp>
        <p:nvSpPr>
          <p:cNvPr id="6" name="Rectangle 5"/>
          <p:cNvSpPr/>
          <p:nvPr/>
        </p:nvSpPr>
        <p:spPr>
          <a:xfrm>
            <a:off x="357158" y="1639661"/>
            <a:ext cx="8643998" cy="646331"/>
          </a:xfrm>
          <a:prstGeom prst="rect">
            <a:avLst/>
          </a:prstGeom>
          <a:solidFill>
            <a:schemeClr val="bg1"/>
          </a:solidFill>
        </p:spPr>
        <p:txBody>
          <a:bodyPr wrap="square">
            <a:spAutoFit/>
          </a:bodyPr>
          <a:lstStyle/>
          <a:p>
            <a:r>
              <a:rPr lang="ar-SA" sz="3600" b="1" dirty="0" smtClean="0"/>
              <a:t>الجزء الاول: تطبيق تقنية ميكروسكيل الكيمياء الخضراء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ppt_w</p:attrName>
                                        </p:attrNameLst>
                                      </p:cBhvr>
                                      <p:tavLst>
                                        <p:tav tm="0" fmla="#ppt_w*sin(2.5*pi*$)">
                                          <p:val>
                                            <p:fltVal val="0"/>
                                          </p:val>
                                        </p:tav>
                                        <p:tav tm="100000">
                                          <p:val>
                                            <p:fltVal val="1"/>
                                          </p:val>
                                        </p:tav>
                                      </p:tavLst>
                                    </p:anim>
                                    <p:anim calcmode="lin" valueType="num">
                                      <p:cBhvr>
                                        <p:cTn id="9"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721999043_945b5ba819[1].jpg"/>
          <p:cNvPicPr>
            <a:picLocks noChangeAspect="1"/>
          </p:cNvPicPr>
          <p:nvPr/>
        </p:nvPicPr>
        <p:blipFill>
          <a:blip r:embed="rId3" cstate="print">
            <a:clrChange>
              <a:clrFrom>
                <a:srgbClr val="FFFFFF"/>
              </a:clrFrom>
              <a:clrTo>
                <a:srgbClr val="FFFFFF">
                  <a:alpha val="0"/>
                </a:srgbClr>
              </a:clrTo>
            </a:clrChange>
          </a:blip>
          <a:srcRect l="60661" t="9392" r="-1701"/>
          <a:stretch>
            <a:fillRect/>
          </a:stretch>
        </p:blipFill>
        <p:spPr>
          <a:xfrm rot="10800000">
            <a:off x="-71470" y="21787"/>
            <a:ext cx="3654163" cy="5050286"/>
          </a:xfrm>
          <a:prstGeom prst="rect">
            <a:avLst/>
          </a:prstGeom>
        </p:spPr>
      </p:pic>
      <p:sp>
        <p:nvSpPr>
          <p:cNvPr id="11" name="Rectangle 1"/>
          <p:cNvSpPr>
            <a:spLocks noChangeArrowheads="1"/>
          </p:cNvSpPr>
          <p:nvPr/>
        </p:nvSpPr>
        <p:spPr bwMode="auto">
          <a:xfrm>
            <a:off x="2699792" y="332656"/>
            <a:ext cx="6300192" cy="58477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457200" lvl="0" indent="-457200">
              <a:buFont typeface="+mj-lt"/>
              <a:buAutoNum type="arabicPeriod" startAt="2"/>
            </a:pPr>
            <a:r>
              <a:rPr lang="ar-SA" sz="1600" b="1" dirty="0" smtClean="0"/>
              <a:t>باستخدام كاشف الأكلة 3-</a:t>
            </a:r>
            <a:r>
              <a:rPr lang="ar-SA" sz="1600" b="1" dirty="0" err="1" smtClean="0"/>
              <a:t>هيدروكسي</a:t>
            </a:r>
            <a:r>
              <a:rPr lang="ar-SA" sz="1600" b="1" dirty="0" smtClean="0"/>
              <a:t>-2-</a:t>
            </a:r>
            <a:r>
              <a:rPr lang="ar-SA" sz="1600" b="1" dirty="0" err="1" smtClean="0"/>
              <a:t>ميثيل</a:t>
            </a:r>
            <a:r>
              <a:rPr lang="ar-SA" sz="1600" b="1" dirty="0" smtClean="0"/>
              <a:t>-بروبين في وجود الطين الحمضي والطين المحلي، وقد تم تلخيص النتائج في الجدول والرسم البياني التاليين:</a:t>
            </a:r>
          </a:p>
        </p:txBody>
      </p:sp>
      <p:graphicFrame>
        <p:nvGraphicFramePr>
          <p:cNvPr id="12" name="جدول 11"/>
          <p:cNvGraphicFramePr>
            <a:graphicFrameLocks noGrp="1"/>
          </p:cNvGraphicFramePr>
          <p:nvPr/>
        </p:nvGraphicFramePr>
        <p:xfrm>
          <a:off x="2699793" y="1196752"/>
          <a:ext cx="6264696" cy="1737233"/>
        </p:xfrm>
        <a:graphic>
          <a:graphicData uri="http://schemas.openxmlformats.org/drawingml/2006/table">
            <a:tbl>
              <a:tblPr rtl="1">
                <a:tableStyleId>{35758FB7-9AC5-4552-8A53-C91805E547FA}</a:tableStyleId>
              </a:tblPr>
              <a:tblGrid>
                <a:gridCol w="1294619"/>
                <a:gridCol w="2300498"/>
                <a:gridCol w="2669579"/>
              </a:tblGrid>
              <a:tr h="895985">
                <a:tc gridSpan="3">
                  <a:txBody>
                    <a:bodyPr/>
                    <a:lstStyle/>
                    <a:p>
                      <a:pPr algn="ctr" rtl="1">
                        <a:lnSpc>
                          <a:spcPct val="115000"/>
                        </a:lnSpc>
                        <a:spcAft>
                          <a:spcPts val="0"/>
                        </a:spcAft>
                      </a:pPr>
                      <a:endParaRPr lang="en-US" sz="1800" dirty="0">
                        <a:latin typeface="Calibri"/>
                        <a:ea typeface="Times New Roman"/>
                        <a:cs typeface="Arial"/>
                      </a:endParaRPr>
                    </a:p>
                  </a:txBody>
                  <a:tcPr marL="68580" marR="68580" marT="0" marB="0"/>
                </a:tc>
                <a:tc hMerge="1">
                  <a:txBody>
                    <a:bodyPr/>
                    <a:lstStyle/>
                    <a:p>
                      <a:pPr rtl="1"/>
                      <a:endParaRPr lang="ar-SA"/>
                    </a:p>
                  </a:txBody>
                  <a:tcPr/>
                </a:tc>
                <a:tc hMerge="1">
                  <a:txBody>
                    <a:bodyPr/>
                    <a:lstStyle/>
                    <a:p>
                      <a:pPr rtl="1"/>
                      <a:endParaRPr lang="ar-SA"/>
                    </a:p>
                  </a:txBody>
                  <a:tcPr/>
                </a:tc>
              </a:tr>
              <a:tr h="441325">
                <a:tc>
                  <a:txBody>
                    <a:bodyPr/>
                    <a:lstStyle/>
                    <a:p>
                      <a:pPr algn="ctr" rtl="1">
                        <a:lnSpc>
                          <a:spcPct val="115000"/>
                        </a:lnSpc>
                        <a:spcAft>
                          <a:spcPts val="0"/>
                        </a:spcAft>
                      </a:pPr>
                      <a:r>
                        <a:rPr lang="ar-SA" sz="1400" b="1">
                          <a:latin typeface="Calibri"/>
                          <a:ea typeface="Times New Roman"/>
                          <a:cs typeface="Times New Roman"/>
                        </a:rPr>
                        <a:t>نسبة النواتج %</a:t>
                      </a:r>
                      <a:endParaRPr lang="en-US" sz="1800">
                        <a:latin typeface="Calibri"/>
                        <a:ea typeface="Times New Roman"/>
                        <a:cs typeface="Arial"/>
                      </a:endParaRPr>
                    </a:p>
                  </a:txBody>
                  <a:tcPr marL="68580" marR="68580" marT="0" marB="0" anchor="ctr"/>
                </a:tc>
                <a:tc>
                  <a:txBody>
                    <a:bodyPr/>
                    <a:lstStyle/>
                    <a:p>
                      <a:pPr algn="ctr" rtl="1">
                        <a:lnSpc>
                          <a:spcPct val="115000"/>
                        </a:lnSpc>
                        <a:spcAft>
                          <a:spcPts val="0"/>
                        </a:spcAft>
                      </a:pPr>
                      <a:r>
                        <a:rPr lang="ar-SA" sz="1400" b="1">
                          <a:latin typeface="Calibri"/>
                          <a:ea typeface="Times New Roman"/>
                          <a:cs typeface="Times New Roman"/>
                        </a:rPr>
                        <a:t>استخدام حوافز صديقة للبيئة دولية</a:t>
                      </a:r>
                      <a:endParaRPr lang="en-US" sz="1800">
                        <a:latin typeface="Calibri"/>
                        <a:ea typeface="Times New Roman"/>
                        <a:cs typeface="Arial"/>
                      </a:endParaRPr>
                    </a:p>
                    <a:p>
                      <a:pPr algn="ctr" rtl="1">
                        <a:lnSpc>
                          <a:spcPct val="115000"/>
                        </a:lnSpc>
                        <a:spcAft>
                          <a:spcPts val="0"/>
                        </a:spcAft>
                      </a:pPr>
                      <a:r>
                        <a:rPr lang="en-GB" sz="1200" b="1">
                          <a:latin typeface="Times New Roman"/>
                          <a:ea typeface="Times New Roman"/>
                          <a:cs typeface="Arial"/>
                        </a:rPr>
                        <a:t>K10- clay</a:t>
                      </a:r>
                      <a:endParaRPr lang="en-US" sz="1800">
                        <a:latin typeface="Calibri"/>
                        <a:ea typeface="Times New Roman"/>
                        <a:cs typeface="Arial"/>
                      </a:endParaRPr>
                    </a:p>
                  </a:txBody>
                  <a:tcPr marL="68580" marR="68580" marT="0" marB="0" anchor="ctr"/>
                </a:tc>
                <a:tc>
                  <a:txBody>
                    <a:bodyPr/>
                    <a:lstStyle/>
                    <a:p>
                      <a:pPr algn="ctr" rtl="1">
                        <a:lnSpc>
                          <a:spcPct val="115000"/>
                        </a:lnSpc>
                        <a:spcAft>
                          <a:spcPts val="0"/>
                        </a:spcAft>
                      </a:pPr>
                      <a:r>
                        <a:rPr lang="ar-SA" sz="1400" b="1">
                          <a:latin typeface="Calibri"/>
                          <a:ea typeface="Times New Roman"/>
                          <a:cs typeface="Times New Roman"/>
                        </a:rPr>
                        <a:t>استخدام حوافز صديقة للبيئة وطنية (محلية)</a:t>
                      </a:r>
                      <a:endParaRPr lang="en-US" sz="1800">
                        <a:latin typeface="Calibri"/>
                        <a:ea typeface="Times New Roman"/>
                        <a:cs typeface="Arial"/>
                      </a:endParaRPr>
                    </a:p>
                    <a:p>
                      <a:pPr algn="ctr" rtl="1">
                        <a:lnSpc>
                          <a:spcPct val="115000"/>
                        </a:lnSpc>
                        <a:spcAft>
                          <a:spcPts val="0"/>
                        </a:spcAft>
                      </a:pPr>
                      <a:r>
                        <a:rPr lang="en-GB" sz="1400" b="1">
                          <a:latin typeface="Times New Roman"/>
                          <a:ea typeface="Times New Roman"/>
                          <a:cs typeface="Arial"/>
                        </a:rPr>
                        <a:t>Local Clay (LC)</a:t>
                      </a:r>
                      <a:endParaRPr lang="en-US" sz="1800">
                        <a:latin typeface="Calibri"/>
                        <a:ea typeface="Times New Roman"/>
                        <a:cs typeface="Arial"/>
                      </a:endParaRPr>
                    </a:p>
                  </a:txBody>
                  <a:tcPr marL="68580" marR="68580" marT="0" marB="0" anchor="ctr"/>
                </a:tc>
              </a:tr>
              <a:tr h="349885">
                <a:tc>
                  <a:txBody>
                    <a:bodyPr/>
                    <a:lstStyle/>
                    <a:p>
                      <a:pPr algn="ctr" rtl="1">
                        <a:lnSpc>
                          <a:spcPct val="115000"/>
                        </a:lnSpc>
                        <a:spcAft>
                          <a:spcPts val="0"/>
                        </a:spcAft>
                      </a:pPr>
                      <a:r>
                        <a:rPr lang="ar-SA" sz="1000" b="1" dirty="0">
                          <a:latin typeface="Calibri"/>
                          <a:ea typeface="Times New Roman"/>
                          <a:cs typeface="Times New Roman"/>
                        </a:rPr>
                        <a:t>نواتج ثنائية </a:t>
                      </a:r>
                      <a:r>
                        <a:rPr lang="ar-SA" sz="1000" b="1" dirty="0" err="1">
                          <a:latin typeface="Calibri"/>
                          <a:ea typeface="Times New Roman"/>
                          <a:cs typeface="Times New Roman"/>
                        </a:rPr>
                        <a:t>الألكلة</a:t>
                      </a:r>
                      <a:endParaRPr lang="en-US" sz="1100" dirty="0">
                        <a:latin typeface="Calibri"/>
                        <a:ea typeface="Times New Roman"/>
                        <a:cs typeface="Arial"/>
                      </a:endParaRPr>
                    </a:p>
                    <a:p>
                      <a:pPr algn="ctr" rtl="1">
                        <a:lnSpc>
                          <a:spcPct val="115000"/>
                        </a:lnSpc>
                        <a:spcAft>
                          <a:spcPts val="0"/>
                        </a:spcAft>
                      </a:pPr>
                      <a:r>
                        <a:rPr lang="ar-SA" sz="1000" b="1" dirty="0">
                          <a:latin typeface="Calibri"/>
                          <a:ea typeface="Times New Roman"/>
                          <a:cs typeface="Times New Roman"/>
                        </a:rPr>
                        <a:t>(210 جم / مول)</a:t>
                      </a:r>
                      <a:endParaRPr lang="en-US" sz="1100" dirty="0">
                        <a:latin typeface="Calibri"/>
                        <a:ea typeface="Times New Roman"/>
                        <a:cs typeface="Arial"/>
                      </a:endParaRPr>
                    </a:p>
                  </a:txBody>
                  <a:tcPr marL="68580" marR="68580" marT="0" marB="0" anchor="ctr"/>
                </a:tc>
                <a:tc>
                  <a:txBody>
                    <a:bodyPr/>
                    <a:lstStyle/>
                    <a:p>
                      <a:pPr algn="ctr" rtl="0">
                        <a:lnSpc>
                          <a:spcPct val="115000"/>
                        </a:lnSpc>
                        <a:spcAft>
                          <a:spcPts val="0"/>
                        </a:spcAft>
                      </a:pPr>
                      <a:r>
                        <a:rPr lang="en-GB" sz="1600" b="1">
                          <a:latin typeface="Times New Roman"/>
                          <a:ea typeface="Times New Roman"/>
                          <a:cs typeface="Arial"/>
                        </a:rPr>
                        <a:t>%</a:t>
                      </a:r>
                      <a:r>
                        <a:rPr lang="ar-SA" sz="1600" b="1">
                          <a:latin typeface="Calibri"/>
                          <a:ea typeface="Times New Roman"/>
                          <a:cs typeface="Times New Roman"/>
                        </a:rPr>
                        <a:t>90</a:t>
                      </a:r>
                      <a:endParaRPr lang="en-US" sz="2000">
                        <a:latin typeface="Calibri"/>
                        <a:ea typeface="Times New Roman"/>
                        <a:cs typeface="Arial"/>
                      </a:endParaRPr>
                    </a:p>
                  </a:txBody>
                  <a:tcPr marL="68580" marR="68580" marT="0" marB="0" anchor="ctr"/>
                </a:tc>
                <a:tc>
                  <a:txBody>
                    <a:bodyPr/>
                    <a:lstStyle/>
                    <a:p>
                      <a:pPr algn="ctr" rtl="0">
                        <a:lnSpc>
                          <a:spcPct val="115000"/>
                        </a:lnSpc>
                        <a:spcAft>
                          <a:spcPts val="0"/>
                        </a:spcAft>
                      </a:pPr>
                      <a:r>
                        <a:rPr lang="en-GB" sz="1600" b="1" dirty="0">
                          <a:latin typeface="Times New Roman"/>
                          <a:ea typeface="Times New Roman"/>
                          <a:cs typeface="Arial"/>
                        </a:rPr>
                        <a:t>0.0%</a:t>
                      </a:r>
                      <a:endParaRPr lang="en-US" sz="2000" dirty="0">
                        <a:latin typeface="Calibri"/>
                        <a:ea typeface="Times New Roman"/>
                        <a:cs typeface="Arial"/>
                      </a:endParaRPr>
                    </a:p>
                  </a:txBody>
                  <a:tcPr marL="68580" marR="68580" marT="0" marB="0" anchor="ctr"/>
                </a:tc>
              </a:tr>
            </a:tbl>
          </a:graphicData>
        </a:graphic>
      </p:graphicFrame>
      <p:sp>
        <p:nvSpPr>
          <p:cNvPr id="14541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2426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3297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4106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graphicFrame>
        <p:nvGraphicFramePr>
          <p:cNvPr id="410627" name="Object 3"/>
          <p:cNvGraphicFramePr>
            <a:graphicFrameLocks noChangeAspect="1"/>
          </p:cNvGraphicFramePr>
          <p:nvPr/>
        </p:nvGraphicFramePr>
        <p:xfrm>
          <a:off x="5000628" y="1214422"/>
          <a:ext cx="1500198" cy="788897"/>
        </p:xfrm>
        <a:graphic>
          <a:graphicData uri="http://schemas.openxmlformats.org/presentationml/2006/ole">
            <mc:AlternateContent xmlns:mc="http://schemas.openxmlformats.org/markup-compatibility/2006">
              <mc:Choice xmlns:v="urn:schemas-microsoft-com:vml" Requires="v">
                <p:oleObj spid="_x0000_s410628" name="CS ChemDraw Drawing" r:id="rId4" imgW="1100880" imgH="582840" progId="">
                  <p:embed/>
                </p:oleObj>
              </mc:Choice>
              <mc:Fallback>
                <p:oleObj name="CS ChemDraw Drawing" r:id="rId4" imgW="1100880" imgH="582840"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28" y="1214422"/>
                        <a:ext cx="1500198" cy="7888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مخطط 14"/>
          <p:cNvGraphicFramePr/>
          <p:nvPr/>
        </p:nvGraphicFramePr>
        <p:xfrm>
          <a:off x="3500430" y="3429000"/>
          <a:ext cx="4929222" cy="3143272"/>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721999043_945b5ba819[1].jpg"/>
          <p:cNvPicPr>
            <a:picLocks noChangeAspect="1"/>
          </p:cNvPicPr>
          <p:nvPr/>
        </p:nvPicPr>
        <p:blipFill>
          <a:blip r:embed="rId3" cstate="print">
            <a:clrChange>
              <a:clrFrom>
                <a:srgbClr val="FFFFFF"/>
              </a:clrFrom>
              <a:clrTo>
                <a:srgbClr val="FFFFFF">
                  <a:alpha val="0"/>
                </a:srgbClr>
              </a:clrTo>
            </a:clrChange>
          </a:blip>
          <a:srcRect l="60661" t="9392" r="-1701"/>
          <a:stretch>
            <a:fillRect/>
          </a:stretch>
        </p:blipFill>
        <p:spPr>
          <a:xfrm rot="10800000">
            <a:off x="-71470" y="21787"/>
            <a:ext cx="3654163" cy="5050286"/>
          </a:xfrm>
          <a:prstGeom prst="rect">
            <a:avLst/>
          </a:prstGeom>
        </p:spPr>
      </p:pic>
      <p:sp>
        <p:nvSpPr>
          <p:cNvPr id="14541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2375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249862"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2498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408581" name="Rectangle 5"/>
          <p:cNvSpPr>
            <a:spLocks noChangeArrowheads="1"/>
          </p:cNvSpPr>
          <p:nvPr/>
        </p:nvSpPr>
        <p:spPr bwMode="auto">
          <a:xfrm>
            <a:off x="0" y="4076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0858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411652" name="Rectangle 4"/>
          <p:cNvSpPr>
            <a:spLocks noChangeArrowheads="1"/>
          </p:cNvSpPr>
          <p:nvPr/>
        </p:nvSpPr>
        <p:spPr bwMode="auto">
          <a:xfrm>
            <a:off x="2928926" y="857232"/>
            <a:ext cx="5500694" cy="5847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457200" indent="-457200" fontAlgn="base">
              <a:spcBef>
                <a:spcPct val="0"/>
              </a:spcBef>
              <a:spcAft>
                <a:spcPct val="0"/>
              </a:spcAft>
            </a:pPr>
            <a:r>
              <a:rPr lang="ar-SA" sz="1600" b="1" dirty="0" smtClean="0">
                <a:solidFill>
                  <a:schemeClr val="dk1"/>
                </a:solidFill>
              </a:rPr>
              <a:t>كروماتوجرام عينة تفاعل ألكلة البنزين مع 3-كلورو-2-ميثيل-بروبين في وجود الطين الدولي كحافز </a:t>
            </a:r>
          </a:p>
        </p:txBody>
      </p:sp>
      <p:pic>
        <p:nvPicPr>
          <p:cNvPr id="411651" name="Picture 48"/>
          <p:cNvPicPr>
            <a:picLocks noChangeAspect="1" noChangeArrowheads="1"/>
          </p:cNvPicPr>
          <p:nvPr/>
        </p:nvPicPr>
        <p:blipFill>
          <a:blip r:embed="rId4" cstate="print"/>
          <a:srcRect r="8691"/>
          <a:stretch>
            <a:fillRect/>
          </a:stretch>
        </p:blipFill>
        <p:spPr bwMode="auto">
          <a:xfrm>
            <a:off x="2143108" y="1943113"/>
            <a:ext cx="6224313" cy="4343407"/>
          </a:xfrm>
          <a:prstGeom prst="rect">
            <a:avLst/>
          </a:prstGeom>
          <a:ln w="25400">
            <a:solidFill>
              <a:srgbClr val="99FF66"/>
            </a:solidFill>
          </a:ln>
          <a:effectLst>
            <a:outerShdw blurRad="292100" dist="139700" dir="2700000" algn="tl" rotWithShape="0">
              <a:srgbClr val="99FF66">
                <a:alpha val="64706"/>
              </a:srgbClr>
            </a:outerShdw>
          </a:effectLst>
        </p:spPr>
      </p:pic>
      <p:graphicFrame>
        <p:nvGraphicFramePr>
          <p:cNvPr id="411653" name="Object 6"/>
          <p:cNvGraphicFramePr>
            <a:graphicFrameLocks noChangeAspect="1"/>
          </p:cNvGraphicFramePr>
          <p:nvPr/>
        </p:nvGraphicFramePr>
        <p:xfrm>
          <a:off x="5790924" y="3086121"/>
          <a:ext cx="2143125" cy="1438275"/>
        </p:xfrm>
        <a:graphic>
          <a:graphicData uri="http://schemas.openxmlformats.org/presentationml/2006/ole">
            <mc:AlternateContent xmlns:mc="http://schemas.openxmlformats.org/markup-compatibility/2006">
              <mc:Choice xmlns:v="urn:schemas-microsoft-com:vml" Requires="v">
                <p:oleObj spid="_x0000_s411654" name="CS ChemDraw Drawing" r:id="rId5" imgW="1798200" imgH="1207440" progId="">
                  <p:embed/>
                </p:oleObj>
              </mc:Choice>
              <mc:Fallback>
                <p:oleObj name="CS ChemDraw Drawing" r:id="rId5" imgW="1798200" imgH="1207440" progId="">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0924" y="3086121"/>
                        <a:ext cx="2143125" cy="1438275"/>
                      </a:xfrm>
                      <a:prstGeom prst="rect">
                        <a:avLst/>
                      </a:prstGeom>
                      <a:gradFill rotWithShape="1">
                        <a:gsLst>
                          <a:gs pos="0">
                            <a:srgbClr val="FFFFFF"/>
                          </a:gs>
                          <a:gs pos="100000">
                            <a:srgbClr val="CCFF99"/>
                          </a:gs>
                        </a:gsLst>
                        <a:lin ang="5400000" scaled="1"/>
                      </a:gradFill>
                    </p:spPr>
                  </p:pic>
                </p:oleObj>
              </mc:Fallback>
            </mc:AlternateContent>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721999043_945b5ba819[1].jpg"/>
          <p:cNvPicPr>
            <a:picLocks noChangeAspect="1"/>
          </p:cNvPicPr>
          <p:nvPr/>
        </p:nvPicPr>
        <p:blipFill>
          <a:blip r:embed="rId3" cstate="print">
            <a:clrChange>
              <a:clrFrom>
                <a:srgbClr val="FFFFFF"/>
              </a:clrFrom>
              <a:clrTo>
                <a:srgbClr val="FFFFFF">
                  <a:alpha val="0"/>
                </a:srgbClr>
              </a:clrTo>
            </a:clrChange>
          </a:blip>
          <a:srcRect l="60661" t="9392" r="-1701"/>
          <a:stretch>
            <a:fillRect/>
          </a:stretch>
        </p:blipFill>
        <p:spPr>
          <a:xfrm rot="10800000">
            <a:off x="-71470" y="21787"/>
            <a:ext cx="3654163" cy="5050286"/>
          </a:xfrm>
          <a:prstGeom prst="rect">
            <a:avLst/>
          </a:prstGeom>
        </p:spPr>
      </p:pic>
      <p:sp>
        <p:nvSpPr>
          <p:cNvPr id="14541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2375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249862"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2498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408581" name="Rectangle 5"/>
          <p:cNvSpPr>
            <a:spLocks noChangeArrowheads="1"/>
          </p:cNvSpPr>
          <p:nvPr/>
        </p:nvSpPr>
        <p:spPr bwMode="auto">
          <a:xfrm>
            <a:off x="0" y="4076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0858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412675" name="Picture 51" descr="Picture"/>
          <p:cNvPicPr>
            <a:picLocks noChangeAspect="1" noChangeArrowheads="1"/>
          </p:cNvPicPr>
          <p:nvPr/>
        </p:nvPicPr>
        <p:blipFill>
          <a:blip r:embed="rId4" cstate="print"/>
          <a:srcRect t="29344" b="6464"/>
          <a:stretch>
            <a:fillRect/>
          </a:stretch>
        </p:blipFill>
        <p:spPr bwMode="auto">
          <a:xfrm>
            <a:off x="714348" y="2914653"/>
            <a:ext cx="8230199" cy="1514479"/>
          </a:xfrm>
          <a:prstGeom prst="rect">
            <a:avLst/>
          </a:prstGeom>
          <a:ln w="25400">
            <a:solidFill>
              <a:srgbClr val="99FF66"/>
            </a:solidFill>
          </a:ln>
          <a:effectLst>
            <a:outerShdw blurRad="292100" dist="139700" dir="2700000" algn="tl" rotWithShape="0">
              <a:srgbClr val="99FF66">
                <a:alpha val="64706"/>
              </a:srgbClr>
            </a:outerShdw>
          </a:effectLst>
        </p:spPr>
      </p:pic>
      <p:sp>
        <p:nvSpPr>
          <p:cNvPr id="412676" name="AutoShape 4"/>
          <p:cNvSpPr>
            <a:spLocks noChangeArrowheads="1"/>
          </p:cNvSpPr>
          <p:nvPr/>
        </p:nvSpPr>
        <p:spPr bwMode="auto">
          <a:xfrm>
            <a:off x="7286644" y="3429000"/>
            <a:ext cx="90487" cy="495300"/>
          </a:xfrm>
          <a:prstGeom prst="downArrow">
            <a:avLst>
              <a:gd name="adj1" fmla="val 50000"/>
              <a:gd name="adj2" fmla="val 136843"/>
            </a:avLst>
          </a:prstGeom>
          <a:ln>
            <a:headEnd/>
            <a:tailEnd/>
          </a:ln>
        </p:spPr>
        <p:style>
          <a:lnRef idx="0">
            <a:schemeClr val="accent3"/>
          </a:lnRef>
          <a:fillRef idx="3">
            <a:schemeClr val="accent3"/>
          </a:fillRef>
          <a:effectRef idx="3">
            <a:schemeClr val="accent3"/>
          </a:effectRef>
          <a:fontRef idx="minor">
            <a:schemeClr val="lt1"/>
          </a:fontRef>
        </p:style>
        <p:txBody>
          <a:bodyPr vert="eaVert" wrap="square" lIns="91440" tIns="45720" rIns="91440" bIns="45720" numCol="1" anchor="t" anchorCtr="0" compatLnSpc="1">
            <a:prstTxWarp prst="textNoShape">
              <a:avLst/>
            </a:prstTxWarp>
          </a:bodyPr>
          <a:lstStyle/>
          <a:p>
            <a:endParaRPr lang="ar-SA"/>
          </a:p>
        </p:txBody>
      </p:sp>
      <p:sp>
        <p:nvSpPr>
          <p:cNvPr id="412677" name="Rectangle 5"/>
          <p:cNvSpPr>
            <a:spLocks noChangeArrowheads="1"/>
          </p:cNvSpPr>
          <p:nvPr/>
        </p:nvSpPr>
        <p:spPr bwMode="auto">
          <a:xfrm>
            <a:off x="4888607" y="357166"/>
            <a:ext cx="3898235" cy="5847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457200" marR="0" lvl="0" indent="-457200" fontAlgn="base">
              <a:lnSpc>
                <a:spcPct val="100000"/>
              </a:lnSpc>
              <a:spcBef>
                <a:spcPct val="0"/>
              </a:spcBef>
              <a:spcAft>
                <a:spcPct val="0"/>
              </a:spcAft>
              <a:buClrTx/>
              <a:buSzTx/>
              <a:buFontTx/>
              <a:buNone/>
              <a:tabLst/>
            </a:pPr>
            <a:r>
              <a:rPr lang="ar-SA" sz="1600" b="1" dirty="0" smtClean="0">
                <a:solidFill>
                  <a:schemeClr val="dk1"/>
                </a:solidFill>
              </a:rPr>
              <a:t>طيف الكتلة للمركب 1،1- ثنائي فينيل-2-ميثيل-بروبان </a:t>
            </a:r>
            <a:r>
              <a:rPr lang="en-GB" sz="1600" b="1" dirty="0" smtClean="0">
                <a:solidFill>
                  <a:schemeClr val="dk1"/>
                </a:solidFill>
              </a:rPr>
              <a:t>(C</a:t>
            </a:r>
            <a:r>
              <a:rPr lang="en-GB" sz="1600" b="1" baseline="-25000" dirty="0" smtClean="0">
                <a:solidFill>
                  <a:schemeClr val="dk1"/>
                </a:solidFill>
              </a:rPr>
              <a:t>16</a:t>
            </a:r>
            <a:r>
              <a:rPr lang="en-GB" sz="1600" b="1" dirty="0" smtClean="0">
                <a:solidFill>
                  <a:schemeClr val="dk1"/>
                </a:solidFill>
              </a:rPr>
              <a:t>H</a:t>
            </a:r>
            <a:r>
              <a:rPr lang="en-GB" sz="1600" b="1" baseline="-25000" dirty="0" smtClean="0">
                <a:solidFill>
                  <a:schemeClr val="dk1"/>
                </a:solidFill>
              </a:rPr>
              <a:t>18</a:t>
            </a:r>
            <a:r>
              <a:rPr lang="en-GB" sz="1600" b="1" dirty="0" smtClean="0">
                <a:solidFill>
                  <a:schemeClr val="dk1"/>
                </a:solidFill>
              </a:rPr>
              <a:t> = 210 g/mol)</a:t>
            </a:r>
          </a:p>
        </p:txBody>
      </p:sp>
      <p:sp>
        <p:nvSpPr>
          <p:cNvPr id="412678"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grpSp>
        <p:nvGrpSpPr>
          <p:cNvPr id="18" name="Group 17"/>
          <p:cNvGrpSpPr/>
          <p:nvPr/>
        </p:nvGrpSpPr>
        <p:grpSpPr>
          <a:xfrm>
            <a:off x="3286116" y="1271579"/>
            <a:ext cx="5274273" cy="1433513"/>
            <a:chOff x="3286116" y="1271579"/>
            <a:chExt cx="5274273" cy="1433513"/>
          </a:xfrm>
        </p:grpSpPr>
        <p:graphicFrame>
          <p:nvGraphicFramePr>
            <p:cNvPr id="3" name="Object 3"/>
            <p:cNvGraphicFramePr>
              <a:graphicFrameLocks noChangeAspect="1"/>
            </p:cNvGraphicFramePr>
            <p:nvPr/>
          </p:nvGraphicFramePr>
          <p:xfrm>
            <a:off x="6801439" y="1271579"/>
            <a:ext cx="1758950" cy="1433513"/>
          </p:xfrm>
          <a:graphic>
            <a:graphicData uri="http://schemas.openxmlformats.org/presentationml/2006/ole">
              <mc:AlternateContent xmlns:mc="http://schemas.openxmlformats.org/markup-compatibility/2006">
                <mc:Choice xmlns:v="urn:schemas-microsoft-com:vml" Requires="v">
                  <p:oleObj spid="_x0000_s412677" name="CS ChemDraw Drawing" r:id="rId5" imgW="1758350" imgH="1433617" progId="">
                    <p:embed/>
                  </p:oleObj>
                </mc:Choice>
                <mc:Fallback>
                  <p:oleObj name="CS ChemDraw Drawing" r:id="rId5" imgW="1758350" imgH="1433617"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1439" y="1271579"/>
                          <a:ext cx="175895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4"/>
            <p:cNvGraphicFramePr>
              <a:graphicFrameLocks noChangeAspect="1"/>
            </p:cNvGraphicFramePr>
            <p:nvPr/>
          </p:nvGraphicFramePr>
          <p:xfrm>
            <a:off x="3515291" y="1271579"/>
            <a:ext cx="2428875" cy="1152525"/>
          </p:xfrm>
          <a:graphic>
            <a:graphicData uri="http://schemas.openxmlformats.org/presentationml/2006/ole">
              <mc:AlternateContent xmlns:mc="http://schemas.openxmlformats.org/markup-compatibility/2006">
                <mc:Choice xmlns:v="urn:schemas-microsoft-com:vml" Requires="v">
                  <p:oleObj spid="_x0000_s412678" name="CS ChemDraw Drawing" r:id="rId7" imgW="2428944" imgH="1153156" progId="">
                    <p:embed/>
                  </p:oleObj>
                </mc:Choice>
                <mc:Fallback>
                  <p:oleObj name="CS ChemDraw Drawing" r:id="rId7" imgW="2428944" imgH="1153156"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15291" y="1271579"/>
                          <a:ext cx="242887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6" name="Straight Arrow Connector 15"/>
            <p:cNvCxnSpPr/>
            <p:nvPr/>
          </p:nvCxnSpPr>
          <p:spPr>
            <a:xfrm rot="10800000">
              <a:off x="6072198" y="1785926"/>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286116" y="1571612"/>
              <a:ext cx="1143008" cy="369332"/>
            </a:xfrm>
            <a:prstGeom prst="rect">
              <a:avLst/>
            </a:prstGeom>
            <a:solidFill>
              <a:schemeClr val="bg1"/>
            </a:solidFill>
          </p:spPr>
          <p:txBody>
            <a:bodyPr wrap="square" rtlCol="1">
              <a:spAutoFit/>
            </a:bodyPr>
            <a:lstStyle/>
            <a:p>
              <a:endParaRPr lang="ar-SA"/>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4723" name="Picture 59" descr="Picture 002"/>
          <p:cNvPicPr>
            <a:picLocks noChangeAspect="1" noChangeArrowheads="1"/>
          </p:cNvPicPr>
          <p:nvPr/>
        </p:nvPicPr>
        <p:blipFill>
          <a:blip r:embed="rId3" cstate="print"/>
          <a:srcRect t="29103" b="3653"/>
          <a:stretch>
            <a:fillRect/>
          </a:stretch>
        </p:blipFill>
        <p:spPr bwMode="auto">
          <a:xfrm>
            <a:off x="642910" y="4148149"/>
            <a:ext cx="8309061" cy="1423991"/>
          </a:xfrm>
          <a:prstGeom prst="rect">
            <a:avLst/>
          </a:prstGeom>
          <a:ln w="25400">
            <a:solidFill>
              <a:srgbClr val="99FF66"/>
            </a:solidFill>
          </a:ln>
          <a:effectLst>
            <a:outerShdw blurRad="292100" dist="139700" dir="2700000" algn="tl" rotWithShape="0">
              <a:srgbClr val="99FF66">
                <a:alpha val="64706"/>
              </a:srgbClr>
            </a:outerShdw>
          </a:effectLst>
        </p:spPr>
      </p:pic>
      <p:pic>
        <p:nvPicPr>
          <p:cNvPr id="2" name="صورة 1" descr="2721999043_945b5ba819[1].jpg"/>
          <p:cNvPicPr>
            <a:picLocks noChangeAspect="1"/>
          </p:cNvPicPr>
          <p:nvPr/>
        </p:nvPicPr>
        <p:blipFill>
          <a:blip r:embed="rId4" cstate="print">
            <a:clrChange>
              <a:clrFrom>
                <a:srgbClr val="FFFFFF"/>
              </a:clrFrom>
              <a:clrTo>
                <a:srgbClr val="FFFFFF">
                  <a:alpha val="0"/>
                </a:srgbClr>
              </a:clrTo>
            </a:clrChange>
          </a:blip>
          <a:srcRect l="60661" t="9392" r="-1701"/>
          <a:stretch>
            <a:fillRect/>
          </a:stretch>
        </p:blipFill>
        <p:spPr>
          <a:xfrm rot="10800000">
            <a:off x="-71470" y="21787"/>
            <a:ext cx="3654163" cy="5050286"/>
          </a:xfrm>
          <a:prstGeom prst="rect">
            <a:avLst/>
          </a:prstGeom>
        </p:spPr>
      </p:pic>
      <p:sp>
        <p:nvSpPr>
          <p:cNvPr id="14541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2375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249862"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2498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408581" name="Rectangle 5"/>
          <p:cNvSpPr>
            <a:spLocks noChangeArrowheads="1"/>
          </p:cNvSpPr>
          <p:nvPr/>
        </p:nvSpPr>
        <p:spPr bwMode="auto">
          <a:xfrm>
            <a:off x="0" y="4076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0858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412676" name="AutoShape 4"/>
          <p:cNvSpPr>
            <a:spLocks noChangeArrowheads="1"/>
          </p:cNvSpPr>
          <p:nvPr/>
        </p:nvSpPr>
        <p:spPr bwMode="auto">
          <a:xfrm>
            <a:off x="7267595" y="4648212"/>
            <a:ext cx="90487" cy="495300"/>
          </a:xfrm>
          <a:prstGeom prst="downArrow">
            <a:avLst>
              <a:gd name="adj1" fmla="val 50000"/>
              <a:gd name="adj2" fmla="val 136843"/>
            </a:avLst>
          </a:prstGeom>
          <a:ln>
            <a:headEnd/>
            <a:tailEnd/>
          </a:ln>
        </p:spPr>
        <p:style>
          <a:lnRef idx="0">
            <a:schemeClr val="accent3"/>
          </a:lnRef>
          <a:fillRef idx="3">
            <a:schemeClr val="accent3"/>
          </a:fillRef>
          <a:effectRef idx="3">
            <a:schemeClr val="accent3"/>
          </a:effectRef>
          <a:fontRef idx="minor">
            <a:schemeClr val="lt1"/>
          </a:fontRef>
        </p:style>
        <p:txBody>
          <a:bodyPr vert="eaVert" wrap="square" lIns="91440" tIns="45720" rIns="91440" bIns="45720" numCol="1" anchor="t" anchorCtr="0" compatLnSpc="1">
            <a:prstTxWarp prst="textNoShape">
              <a:avLst/>
            </a:prstTxWarp>
          </a:bodyPr>
          <a:lstStyle/>
          <a:p>
            <a:endParaRPr lang="ar-SA"/>
          </a:p>
        </p:txBody>
      </p:sp>
      <p:sp>
        <p:nvSpPr>
          <p:cNvPr id="412678"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414725" name="Rectangle 5"/>
          <p:cNvSpPr>
            <a:spLocks noChangeArrowheads="1"/>
          </p:cNvSpPr>
          <p:nvPr/>
        </p:nvSpPr>
        <p:spPr bwMode="auto">
          <a:xfrm>
            <a:off x="4929190" y="285728"/>
            <a:ext cx="3786182" cy="58359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457200" indent="-457200" fontAlgn="base">
              <a:spcBef>
                <a:spcPct val="0"/>
              </a:spcBef>
              <a:spcAft>
                <a:spcPct val="0"/>
              </a:spcAft>
            </a:pPr>
            <a:r>
              <a:rPr lang="ar-SA" sz="1600" b="1" dirty="0" smtClean="0">
                <a:solidFill>
                  <a:schemeClr val="dk1"/>
                </a:solidFill>
              </a:rPr>
              <a:t>طيف الكتلة للمركب 1،</a:t>
            </a:r>
            <a:r>
              <a:rPr lang="en-GB" sz="1600" b="1" dirty="0" smtClean="0">
                <a:solidFill>
                  <a:schemeClr val="dk1"/>
                </a:solidFill>
              </a:rPr>
              <a:t>2</a:t>
            </a:r>
            <a:r>
              <a:rPr lang="ar-SA" sz="1600" b="1" dirty="0" smtClean="0">
                <a:solidFill>
                  <a:schemeClr val="dk1"/>
                </a:solidFill>
              </a:rPr>
              <a:t>- ثنائي فينيل-2-ميثيل-بروبان </a:t>
            </a:r>
            <a:r>
              <a:rPr lang="en-GB" sz="1600" b="1" dirty="0" smtClean="0">
                <a:solidFill>
                  <a:schemeClr val="dk1"/>
                </a:solidFill>
              </a:rPr>
              <a:t>(C</a:t>
            </a:r>
            <a:r>
              <a:rPr lang="en-GB" sz="1600" b="1" baseline="-25000" dirty="0" smtClean="0">
                <a:solidFill>
                  <a:schemeClr val="dk1"/>
                </a:solidFill>
              </a:rPr>
              <a:t>16</a:t>
            </a:r>
            <a:r>
              <a:rPr lang="en-GB" sz="1600" b="1" dirty="0" smtClean="0">
                <a:solidFill>
                  <a:schemeClr val="dk1"/>
                </a:solidFill>
              </a:rPr>
              <a:t>H</a:t>
            </a:r>
            <a:r>
              <a:rPr lang="en-GB" sz="1600" b="1" baseline="-25000" dirty="0" smtClean="0">
                <a:solidFill>
                  <a:schemeClr val="dk1"/>
                </a:solidFill>
              </a:rPr>
              <a:t>18 </a:t>
            </a:r>
            <a:r>
              <a:rPr lang="en-GB" sz="1600" b="1" dirty="0" smtClean="0">
                <a:solidFill>
                  <a:schemeClr val="dk1"/>
                </a:solidFill>
              </a:rPr>
              <a:t>= 210 g/mol) </a:t>
            </a:r>
          </a:p>
        </p:txBody>
      </p:sp>
      <p:sp>
        <p:nvSpPr>
          <p:cNvPr id="414726"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grpSp>
        <p:nvGrpSpPr>
          <p:cNvPr id="18" name="Group 17"/>
          <p:cNvGrpSpPr/>
          <p:nvPr/>
        </p:nvGrpSpPr>
        <p:grpSpPr>
          <a:xfrm>
            <a:off x="3571868" y="2301879"/>
            <a:ext cx="4654570" cy="1698625"/>
            <a:chOff x="3571868" y="2301879"/>
            <a:chExt cx="4654570" cy="1698625"/>
          </a:xfrm>
        </p:grpSpPr>
        <p:graphicFrame>
          <p:nvGraphicFramePr>
            <p:cNvPr id="414724" name="Object 4"/>
            <p:cNvGraphicFramePr>
              <a:graphicFrameLocks noChangeAspect="1"/>
            </p:cNvGraphicFramePr>
            <p:nvPr/>
          </p:nvGraphicFramePr>
          <p:xfrm>
            <a:off x="6500826" y="2301879"/>
            <a:ext cx="1725612" cy="1698625"/>
          </p:xfrm>
          <a:graphic>
            <a:graphicData uri="http://schemas.openxmlformats.org/presentationml/2006/ole">
              <mc:AlternateContent xmlns:mc="http://schemas.openxmlformats.org/markup-compatibility/2006">
                <mc:Choice xmlns:v="urn:schemas-microsoft-com:vml" Requires="v">
                  <p:oleObj spid="_x0000_s414726" name="CS ChemDraw Drawing" r:id="rId5" imgW="1726198" imgH="1698962" progId="">
                    <p:embed/>
                  </p:oleObj>
                </mc:Choice>
                <mc:Fallback>
                  <p:oleObj name="CS ChemDraw Drawing" r:id="rId5" imgW="1726198" imgH="1698962"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0826" y="2301879"/>
                          <a:ext cx="1725612" cy="169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5"/>
            <p:cNvGraphicFramePr>
              <a:graphicFrameLocks noChangeAspect="1"/>
            </p:cNvGraphicFramePr>
            <p:nvPr/>
          </p:nvGraphicFramePr>
          <p:xfrm>
            <a:off x="3571868" y="2460627"/>
            <a:ext cx="746125" cy="1325563"/>
          </p:xfrm>
          <a:graphic>
            <a:graphicData uri="http://schemas.openxmlformats.org/presentationml/2006/ole">
              <mc:AlternateContent xmlns:mc="http://schemas.openxmlformats.org/markup-compatibility/2006">
                <mc:Choice xmlns:v="urn:schemas-microsoft-com:vml" Requires="v">
                  <p:oleObj spid="_x0000_s414727" name="CS ChemDraw Drawing" r:id="rId7" imgW="746245" imgH="1325644" progId="">
                    <p:embed/>
                  </p:oleObj>
                </mc:Choice>
                <mc:Fallback>
                  <p:oleObj name="CS ChemDraw Drawing" r:id="rId7" imgW="746245" imgH="1325644"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1868" y="2460627"/>
                          <a:ext cx="746125"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7" name="Straight Arrow Connector 16"/>
            <p:cNvCxnSpPr/>
            <p:nvPr/>
          </p:nvCxnSpPr>
          <p:spPr>
            <a:xfrm rot="10800000">
              <a:off x="4572000" y="3141659"/>
              <a:ext cx="18573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14725"/>
                                        </p:tgtEl>
                                        <p:attrNameLst>
                                          <p:attrName>style.visibility</p:attrName>
                                        </p:attrNameLst>
                                      </p:cBhvr>
                                      <p:to>
                                        <p:strVal val="visible"/>
                                      </p:to>
                                    </p:set>
                                    <p:anim calcmode="lin" valueType="num">
                                      <p:cBhvr>
                                        <p:cTn id="7" dur="500" fill="hold"/>
                                        <p:tgtEl>
                                          <p:spTgt spid="41472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1472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1472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14725"/>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4" presetClass="entr" presetSubtype="0" fill="hold" nodeType="afterEffect">
                                  <p:stCondLst>
                                    <p:cond delay="0"/>
                                  </p:stCondLst>
                                  <p:childTnLst>
                                    <p:set>
                                      <p:cBhvr>
                                        <p:cTn id="13" dur="1" fill="hold">
                                          <p:stCondLst>
                                            <p:cond delay="0"/>
                                          </p:stCondLst>
                                        </p:cTn>
                                        <p:tgtEl>
                                          <p:spTgt spid="414723"/>
                                        </p:tgtEl>
                                        <p:attrNameLst>
                                          <p:attrName>style.visibility</p:attrName>
                                        </p:attrNameLst>
                                      </p:cBhvr>
                                      <p:to>
                                        <p:strVal val="visible"/>
                                      </p:to>
                                    </p:set>
                                    <p:anim from="(-#ppt_w/2)" to="(#ppt_x)" calcmode="lin" valueType="num">
                                      <p:cBhvr>
                                        <p:cTn id="14" dur="600" fill="hold">
                                          <p:stCondLst>
                                            <p:cond delay="0"/>
                                          </p:stCondLst>
                                        </p:cTn>
                                        <p:tgtEl>
                                          <p:spTgt spid="414723"/>
                                        </p:tgtEl>
                                        <p:attrNameLst>
                                          <p:attrName>ppt_x</p:attrName>
                                        </p:attrNameLst>
                                      </p:cBhvr>
                                    </p:anim>
                                    <p:anim from="0" to="-1.0" calcmode="lin" valueType="num">
                                      <p:cBhvr>
                                        <p:cTn id="15" dur="200" decel="50000" autoRev="1" fill="hold">
                                          <p:stCondLst>
                                            <p:cond delay="600"/>
                                          </p:stCondLst>
                                        </p:cTn>
                                        <p:tgtEl>
                                          <p:spTgt spid="414723"/>
                                        </p:tgtEl>
                                        <p:attrNameLst>
                                          <p:attrName>xshear</p:attrName>
                                        </p:attrNameLst>
                                      </p:cBhvr>
                                    </p:anim>
                                    <p:animScale>
                                      <p:cBhvr>
                                        <p:cTn id="16" dur="200" decel="100000" autoRev="1" fill="hold">
                                          <p:stCondLst>
                                            <p:cond delay="600"/>
                                          </p:stCondLst>
                                        </p:cTn>
                                        <p:tgtEl>
                                          <p:spTgt spid="414723"/>
                                        </p:tgtEl>
                                      </p:cBhvr>
                                      <p:from x="100000" y="100000"/>
                                      <p:to x="80000" y="100000"/>
                                    </p:animScale>
                                    <p:anim by="(#ppt_h/3+#ppt_w*0.1)" calcmode="lin" valueType="num">
                                      <p:cBhvr additive="sum">
                                        <p:cTn id="17" dur="200" decel="100000" autoRev="1" fill="hold">
                                          <p:stCondLst>
                                            <p:cond delay="600"/>
                                          </p:stCondLst>
                                        </p:cTn>
                                        <p:tgtEl>
                                          <p:spTgt spid="414723"/>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412676"/>
                                        </p:tgtEl>
                                        <p:attrNameLst>
                                          <p:attrName>style.visibility</p:attrName>
                                        </p:attrNameLst>
                                      </p:cBhvr>
                                      <p:to>
                                        <p:strVal val="visible"/>
                                      </p:to>
                                    </p:set>
                                    <p:animEffect transition="in" filter="fade">
                                      <p:cBhvr>
                                        <p:cTn id="22" dur="1000"/>
                                        <p:tgtEl>
                                          <p:spTgt spid="412676"/>
                                        </p:tgtEl>
                                      </p:cBhvr>
                                    </p:animEffect>
                                    <p:anim calcmode="lin" valueType="num">
                                      <p:cBhvr>
                                        <p:cTn id="23" dur="1000" fill="hold"/>
                                        <p:tgtEl>
                                          <p:spTgt spid="412676"/>
                                        </p:tgtEl>
                                        <p:attrNameLst>
                                          <p:attrName>ppt_x</p:attrName>
                                        </p:attrNameLst>
                                      </p:cBhvr>
                                      <p:tavLst>
                                        <p:tav tm="0">
                                          <p:val>
                                            <p:strVal val="#ppt_x"/>
                                          </p:val>
                                        </p:tav>
                                        <p:tav tm="100000">
                                          <p:val>
                                            <p:strVal val="#ppt_x"/>
                                          </p:val>
                                        </p:tav>
                                      </p:tavLst>
                                    </p:anim>
                                    <p:anim calcmode="lin" valueType="num">
                                      <p:cBhvr>
                                        <p:cTn id="24" dur="1000" fill="hold"/>
                                        <p:tgtEl>
                                          <p:spTgt spid="4126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6" grpId="0" animBg="1"/>
      <p:bldP spid="41472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2428860" y="896959"/>
          <a:ext cx="3591490" cy="5460999"/>
        </p:xfrm>
        <a:graphic>
          <a:graphicData uri="http://schemas.openxmlformats.org/drawingml/2006/table">
            <a:tbl>
              <a:tblPr/>
              <a:tblGrid>
                <a:gridCol w="743888"/>
                <a:gridCol w="1370985"/>
                <a:gridCol w="1476617"/>
              </a:tblGrid>
              <a:tr h="287421">
                <a:tc>
                  <a:txBody>
                    <a:bodyPr/>
                    <a:lstStyle/>
                    <a:p>
                      <a:pPr>
                        <a:lnSpc>
                          <a:spcPct val="115000"/>
                        </a:lnSpc>
                      </a:pPr>
                      <a:endParaRPr lang="en-US" sz="1000" dirty="0">
                        <a:latin typeface="Calibri"/>
                        <a:cs typeface="Arial"/>
                      </a:endParaRPr>
                    </a:p>
                  </a:txBody>
                  <a:tcPr marL="61602" marR="61602"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latin typeface="Times New Roman"/>
                          <a:ea typeface="Times New Roman"/>
                          <a:cs typeface="Arial"/>
                        </a:rPr>
                        <a:t>LC</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a:lnSpc>
                          <a:spcPct val="115000"/>
                        </a:lnSpc>
                        <a:spcAft>
                          <a:spcPts val="0"/>
                        </a:spcAft>
                      </a:pPr>
                      <a:r>
                        <a:rPr lang="en-GB" sz="1100" b="1">
                          <a:latin typeface="Times New Roman"/>
                          <a:ea typeface="Times New Roman"/>
                          <a:cs typeface="Arial"/>
                        </a:rPr>
                        <a:t>K10</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r>
              <a:tr h="287421">
                <a:tc>
                  <a:txBody>
                    <a:bodyPr/>
                    <a:lstStyle/>
                    <a:p>
                      <a:pPr algn="ctr">
                        <a:lnSpc>
                          <a:spcPct val="115000"/>
                        </a:lnSpc>
                        <a:spcAft>
                          <a:spcPts val="0"/>
                        </a:spcAft>
                      </a:pPr>
                      <a:r>
                        <a:rPr lang="en-GB" sz="1100" b="1">
                          <a:latin typeface="Times New Roman"/>
                          <a:ea typeface="Times New Roman"/>
                          <a:cs typeface="Arial"/>
                        </a:rPr>
                        <a:t>Al</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1100">
                          <a:latin typeface="Times New Roman"/>
                          <a:ea typeface="Times New Roman"/>
                          <a:cs typeface="Arial"/>
                        </a:rPr>
                        <a:t>5.16</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GB" sz="1100">
                          <a:latin typeface="Times New Roman"/>
                          <a:ea typeface="Times New Roman"/>
                          <a:cs typeface="Arial"/>
                        </a:rPr>
                        <a:t>4.14</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389"/>
                    </a:solidFill>
                  </a:tcPr>
                </a:tc>
              </a:tr>
              <a:tr h="287421">
                <a:tc>
                  <a:txBody>
                    <a:bodyPr/>
                    <a:lstStyle/>
                    <a:p>
                      <a:pPr algn="ctr">
                        <a:lnSpc>
                          <a:spcPct val="115000"/>
                        </a:lnSpc>
                        <a:spcAft>
                          <a:spcPts val="0"/>
                        </a:spcAft>
                      </a:pPr>
                      <a:r>
                        <a:rPr lang="en-GB" sz="1100">
                          <a:latin typeface="Times New Roman"/>
                          <a:ea typeface="Times New Roman"/>
                          <a:cs typeface="Arial"/>
                        </a:rPr>
                        <a:t>Ba</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1100">
                          <a:latin typeface="Times New Roman"/>
                          <a:ea typeface="Times New Roman"/>
                          <a:cs typeface="Arial"/>
                        </a:rPr>
                        <a:t>0.01</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latin typeface="Times New Roman"/>
                          <a:ea typeface="Times New Roman"/>
                          <a:cs typeface="Arial"/>
                        </a:rPr>
                        <a:t>0.005</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21">
                <a:tc>
                  <a:txBody>
                    <a:bodyPr/>
                    <a:lstStyle/>
                    <a:p>
                      <a:pPr algn="ctr">
                        <a:lnSpc>
                          <a:spcPct val="115000"/>
                        </a:lnSpc>
                        <a:spcAft>
                          <a:spcPts val="0"/>
                        </a:spcAft>
                      </a:pPr>
                      <a:r>
                        <a:rPr lang="en-GB" sz="1100">
                          <a:latin typeface="Times New Roman"/>
                          <a:ea typeface="Times New Roman"/>
                          <a:cs typeface="Arial"/>
                        </a:rPr>
                        <a:t>Ca</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1100">
                          <a:latin typeface="Times New Roman"/>
                          <a:ea typeface="Times New Roman"/>
                          <a:cs typeface="Arial"/>
                        </a:rPr>
                        <a:t>0.72</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latin typeface="Times New Roman"/>
                          <a:ea typeface="Times New Roman"/>
                          <a:cs typeface="Arial"/>
                        </a:rPr>
                        <a:t>0.13</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21">
                <a:tc>
                  <a:txBody>
                    <a:bodyPr/>
                    <a:lstStyle/>
                    <a:p>
                      <a:pPr algn="ctr">
                        <a:lnSpc>
                          <a:spcPct val="115000"/>
                        </a:lnSpc>
                        <a:spcAft>
                          <a:spcPts val="0"/>
                        </a:spcAft>
                      </a:pPr>
                      <a:r>
                        <a:rPr lang="en-GB" sz="1100">
                          <a:latin typeface="Times New Roman"/>
                          <a:ea typeface="Times New Roman"/>
                          <a:cs typeface="Arial"/>
                        </a:rPr>
                        <a:t>Cd</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1100">
                          <a:latin typeface="Times New Roman"/>
                          <a:ea typeface="Times New Roman"/>
                          <a:cs typeface="Arial"/>
                        </a:rPr>
                        <a:t>0.0002</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dirty="0">
                          <a:latin typeface="Times New Roman"/>
                          <a:ea typeface="Times New Roman"/>
                          <a:cs typeface="Arial"/>
                        </a:rPr>
                        <a:t>0.00002</a:t>
                      </a:r>
                      <a:endParaRPr lang="en-US" sz="1000" dirty="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21">
                <a:tc>
                  <a:txBody>
                    <a:bodyPr/>
                    <a:lstStyle/>
                    <a:p>
                      <a:pPr algn="ctr">
                        <a:lnSpc>
                          <a:spcPct val="115000"/>
                        </a:lnSpc>
                        <a:spcAft>
                          <a:spcPts val="0"/>
                        </a:spcAft>
                      </a:pPr>
                      <a:r>
                        <a:rPr lang="en-GB" sz="1100">
                          <a:latin typeface="Times New Roman"/>
                          <a:ea typeface="Times New Roman"/>
                          <a:cs typeface="Arial"/>
                        </a:rPr>
                        <a:t>Co</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1100">
                          <a:latin typeface="Times New Roman"/>
                          <a:ea typeface="Times New Roman"/>
                          <a:cs typeface="Arial"/>
                        </a:rPr>
                        <a:t>0.002</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latin typeface="Times New Roman"/>
                          <a:ea typeface="Times New Roman"/>
                          <a:cs typeface="Arial"/>
                        </a:rPr>
                        <a:t>0.0002</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21">
                <a:tc>
                  <a:txBody>
                    <a:bodyPr/>
                    <a:lstStyle/>
                    <a:p>
                      <a:pPr algn="ctr">
                        <a:lnSpc>
                          <a:spcPct val="115000"/>
                        </a:lnSpc>
                        <a:spcAft>
                          <a:spcPts val="0"/>
                        </a:spcAft>
                      </a:pPr>
                      <a:r>
                        <a:rPr lang="en-GB" sz="1100">
                          <a:latin typeface="Times New Roman"/>
                          <a:ea typeface="Times New Roman"/>
                          <a:cs typeface="Arial"/>
                        </a:rPr>
                        <a:t>Cr</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1100">
                          <a:latin typeface="Times New Roman"/>
                          <a:ea typeface="Times New Roman"/>
                          <a:cs typeface="Arial"/>
                        </a:rPr>
                        <a:t>0.007</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latin typeface="Times New Roman"/>
                          <a:ea typeface="Times New Roman"/>
                          <a:cs typeface="Arial"/>
                        </a:rPr>
                        <a:t>0.001</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21">
                <a:tc>
                  <a:txBody>
                    <a:bodyPr/>
                    <a:lstStyle/>
                    <a:p>
                      <a:pPr algn="ctr">
                        <a:lnSpc>
                          <a:spcPct val="115000"/>
                        </a:lnSpc>
                        <a:spcAft>
                          <a:spcPts val="0"/>
                        </a:spcAft>
                      </a:pPr>
                      <a:r>
                        <a:rPr lang="en-GB" sz="1100">
                          <a:latin typeface="Times New Roman"/>
                          <a:ea typeface="Times New Roman"/>
                          <a:cs typeface="Arial"/>
                        </a:rPr>
                        <a:t>Cu</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1100">
                          <a:latin typeface="Times New Roman"/>
                          <a:ea typeface="Times New Roman"/>
                          <a:cs typeface="Arial"/>
                        </a:rPr>
                        <a:t>0.004</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latin typeface="Times New Roman"/>
                          <a:ea typeface="Times New Roman"/>
                          <a:cs typeface="Arial"/>
                        </a:rPr>
                        <a:t>0</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21">
                <a:tc>
                  <a:txBody>
                    <a:bodyPr/>
                    <a:lstStyle/>
                    <a:p>
                      <a:pPr algn="ctr">
                        <a:lnSpc>
                          <a:spcPct val="115000"/>
                        </a:lnSpc>
                        <a:spcAft>
                          <a:spcPts val="0"/>
                        </a:spcAft>
                      </a:pPr>
                      <a:r>
                        <a:rPr lang="en-GB" sz="1100" b="1">
                          <a:latin typeface="Times New Roman"/>
                          <a:ea typeface="Times New Roman"/>
                          <a:cs typeface="Arial"/>
                        </a:rPr>
                        <a:t>Fe</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1100">
                          <a:latin typeface="Times New Roman"/>
                          <a:ea typeface="Times New Roman"/>
                          <a:cs typeface="Arial"/>
                        </a:rPr>
                        <a:t>2.8</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GB" sz="1100">
                          <a:latin typeface="Times New Roman"/>
                          <a:ea typeface="Times New Roman"/>
                          <a:cs typeface="Arial"/>
                        </a:rPr>
                        <a:t>1.17</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389"/>
                    </a:solidFill>
                  </a:tcPr>
                </a:tc>
              </a:tr>
              <a:tr h="287421">
                <a:tc>
                  <a:txBody>
                    <a:bodyPr/>
                    <a:lstStyle/>
                    <a:p>
                      <a:pPr algn="ctr">
                        <a:lnSpc>
                          <a:spcPct val="115000"/>
                        </a:lnSpc>
                        <a:spcAft>
                          <a:spcPts val="0"/>
                        </a:spcAft>
                      </a:pPr>
                      <a:r>
                        <a:rPr lang="en-GB" sz="1100">
                          <a:latin typeface="Times New Roman"/>
                          <a:ea typeface="Times New Roman"/>
                          <a:cs typeface="Arial"/>
                        </a:rPr>
                        <a:t>Mg</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1100">
                          <a:latin typeface="Times New Roman"/>
                          <a:ea typeface="Times New Roman"/>
                          <a:cs typeface="Arial"/>
                        </a:rPr>
                        <a:t>1.04</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latin typeface="Times New Roman"/>
                          <a:ea typeface="Times New Roman"/>
                          <a:cs typeface="Arial"/>
                        </a:rPr>
                        <a:t>0.77</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21">
                <a:tc>
                  <a:txBody>
                    <a:bodyPr/>
                    <a:lstStyle/>
                    <a:p>
                      <a:pPr algn="ctr">
                        <a:lnSpc>
                          <a:spcPct val="115000"/>
                        </a:lnSpc>
                        <a:spcAft>
                          <a:spcPts val="0"/>
                        </a:spcAft>
                      </a:pPr>
                      <a:r>
                        <a:rPr lang="en-GB" sz="1100">
                          <a:latin typeface="Times New Roman"/>
                          <a:ea typeface="Times New Roman"/>
                          <a:cs typeface="Arial"/>
                        </a:rPr>
                        <a:t>Mn</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1100">
                          <a:latin typeface="Times New Roman"/>
                          <a:ea typeface="Times New Roman"/>
                          <a:cs typeface="Arial"/>
                        </a:rPr>
                        <a:t>0.11</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latin typeface="Times New Roman"/>
                          <a:ea typeface="Times New Roman"/>
                          <a:cs typeface="Arial"/>
                        </a:rPr>
                        <a:t>0.006</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21">
                <a:tc>
                  <a:txBody>
                    <a:bodyPr/>
                    <a:lstStyle/>
                    <a:p>
                      <a:pPr algn="ctr">
                        <a:lnSpc>
                          <a:spcPct val="115000"/>
                        </a:lnSpc>
                        <a:spcAft>
                          <a:spcPts val="0"/>
                        </a:spcAft>
                      </a:pPr>
                      <a:r>
                        <a:rPr lang="en-GB" sz="1100">
                          <a:latin typeface="Times New Roman"/>
                          <a:ea typeface="Times New Roman"/>
                          <a:cs typeface="Arial"/>
                        </a:rPr>
                        <a:t>Na</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1100">
                          <a:latin typeface="Times New Roman"/>
                          <a:ea typeface="Times New Roman"/>
                          <a:cs typeface="Arial"/>
                        </a:rPr>
                        <a:t>0.57</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latin typeface="Times New Roman"/>
                          <a:ea typeface="Times New Roman"/>
                          <a:cs typeface="Arial"/>
                        </a:rPr>
                        <a:t>0.005</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21">
                <a:tc>
                  <a:txBody>
                    <a:bodyPr/>
                    <a:lstStyle/>
                    <a:p>
                      <a:pPr algn="ctr">
                        <a:lnSpc>
                          <a:spcPct val="115000"/>
                        </a:lnSpc>
                        <a:spcAft>
                          <a:spcPts val="0"/>
                        </a:spcAft>
                      </a:pPr>
                      <a:r>
                        <a:rPr lang="en-GB" sz="1100">
                          <a:latin typeface="Times New Roman"/>
                          <a:ea typeface="Times New Roman"/>
                          <a:cs typeface="Arial"/>
                        </a:rPr>
                        <a:t>Ni</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1100">
                          <a:latin typeface="Times New Roman"/>
                          <a:ea typeface="Times New Roman"/>
                          <a:cs typeface="Arial"/>
                        </a:rPr>
                        <a:t>0.003</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latin typeface="Times New Roman"/>
                          <a:ea typeface="Times New Roman"/>
                          <a:cs typeface="Arial"/>
                        </a:rPr>
                        <a:t>0</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21">
                <a:tc>
                  <a:txBody>
                    <a:bodyPr/>
                    <a:lstStyle/>
                    <a:p>
                      <a:pPr algn="ctr">
                        <a:lnSpc>
                          <a:spcPct val="115000"/>
                        </a:lnSpc>
                        <a:spcAft>
                          <a:spcPts val="0"/>
                        </a:spcAft>
                      </a:pPr>
                      <a:r>
                        <a:rPr lang="en-GB" sz="1100">
                          <a:latin typeface="Times New Roman"/>
                          <a:ea typeface="Times New Roman"/>
                          <a:cs typeface="Arial"/>
                        </a:rPr>
                        <a:t>P</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1100">
                          <a:latin typeface="Times New Roman"/>
                          <a:ea typeface="Times New Roman"/>
                          <a:cs typeface="Arial"/>
                        </a:rPr>
                        <a:t>0.11</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latin typeface="Times New Roman"/>
                          <a:ea typeface="Times New Roman"/>
                          <a:cs typeface="Arial"/>
                        </a:rPr>
                        <a:t>0.1</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21">
                <a:tc>
                  <a:txBody>
                    <a:bodyPr/>
                    <a:lstStyle/>
                    <a:p>
                      <a:pPr algn="ctr">
                        <a:lnSpc>
                          <a:spcPct val="115000"/>
                        </a:lnSpc>
                        <a:spcAft>
                          <a:spcPts val="0"/>
                        </a:spcAft>
                      </a:pPr>
                      <a:r>
                        <a:rPr lang="en-GB" sz="1100">
                          <a:latin typeface="Times New Roman"/>
                          <a:ea typeface="Times New Roman"/>
                          <a:cs typeface="Arial"/>
                        </a:rPr>
                        <a:t>Pb</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1100">
                          <a:latin typeface="Times New Roman"/>
                          <a:ea typeface="Times New Roman"/>
                          <a:cs typeface="Arial"/>
                        </a:rPr>
                        <a:t>0.004</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latin typeface="Times New Roman"/>
                          <a:ea typeface="Times New Roman"/>
                          <a:cs typeface="Arial"/>
                        </a:rPr>
                        <a:t>0</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21">
                <a:tc>
                  <a:txBody>
                    <a:bodyPr/>
                    <a:lstStyle/>
                    <a:p>
                      <a:pPr algn="ctr">
                        <a:lnSpc>
                          <a:spcPct val="115000"/>
                        </a:lnSpc>
                        <a:spcAft>
                          <a:spcPts val="0"/>
                        </a:spcAft>
                      </a:pPr>
                      <a:r>
                        <a:rPr lang="en-GB" sz="1100">
                          <a:latin typeface="Times New Roman"/>
                          <a:ea typeface="Times New Roman"/>
                          <a:cs typeface="Arial"/>
                        </a:rPr>
                        <a:t>Si</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1100">
                          <a:latin typeface="Times New Roman"/>
                          <a:ea typeface="Times New Roman"/>
                          <a:cs typeface="Arial"/>
                        </a:rPr>
                        <a:t>0.02</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latin typeface="Times New Roman"/>
                          <a:ea typeface="Times New Roman"/>
                          <a:cs typeface="Arial"/>
                        </a:rPr>
                        <a:t>0</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21">
                <a:tc>
                  <a:txBody>
                    <a:bodyPr/>
                    <a:lstStyle/>
                    <a:p>
                      <a:pPr algn="ctr">
                        <a:lnSpc>
                          <a:spcPct val="115000"/>
                        </a:lnSpc>
                        <a:spcAft>
                          <a:spcPts val="0"/>
                        </a:spcAft>
                      </a:pPr>
                      <a:r>
                        <a:rPr lang="en-GB" sz="1100">
                          <a:latin typeface="Times New Roman"/>
                          <a:ea typeface="Times New Roman"/>
                          <a:cs typeface="Arial"/>
                        </a:rPr>
                        <a:t>Sr</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1100">
                          <a:latin typeface="Times New Roman"/>
                          <a:ea typeface="Times New Roman"/>
                          <a:cs typeface="Arial"/>
                        </a:rPr>
                        <a:t>0.04</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latin typeface="Times New Roman"/>
                          <a:ea typeface="Times New Roman"/>
                          <a:cs typeface="Arial"/>
                        </a:rPr>
                        <a:t>0.01</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21">
                <a:tc>
                  <a:txBody>
                    <a:bodyPr/>
                    <a:lstStyle/>
                    <a:p>
                      <a:pPr algn="ctr">
                        <a:lnSpc>
                          <a:spcPct val="115000"/>
                        </a:lnSpc>
                        <a:spcAft>
                          <a:spcPts val="0"/>
                        </a:spcAft>
                      </a:pPr>
                      <a:r>
                        <a:rPr lang="en-GB" sz="1100">
                          <a:latin typeface="Times New Roman"/>
                          <a:ea typeface="Times New Roman"/>
                          <a:cs typeface="Arial"/>
                        </a:rPr>
                        <a:t>V</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1100">
                          <a:latin typeface="Times New Roman"/>
                          <a:ea typeface="Times New Roman"/>
                          <a:cs typeface="Arial"/>
                        </a:rPr>
                        <a:t>0.01</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latin typeface="Times New Roman"/>
                          <a:ea typeface="Times New Roman"/>
                          <a:cs typeface="Arial"/>
                        </a:rPr>
                        <a:t>0.002</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21">
                <a:tc>
                  <a:txBody>
                    <a:bodyPr/>
                    <a:lstStyle/>
                    <a:p>
                      <a:pPr algn="ctr">
                        <a:lnSpc>
                          <a:spcPct val="115000"/>
                        </a:lnSpc>
                        <a:spcAft>
                          <a:spcPts val="0"/>
                        </a:spcAft>
                      </a:pPr>
                      <a:r>
                        <a:rPr lang="en-GB" sz="1100">
                          <a:latin typeface="Times New Roman"/>
                          <a:ea typeface="Times New Roman"/>
                          <a:cs typeface="Arial"/>
                        </a:rPr>
                        <a:t>Zn</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1100">
                          <a:latin typeface="Times New Roman"/>
                          <a:ea typeface="Times New Roman"/>
                          <a:cs typeface="Arial"/>
                        </a:rPr>
                        <a:t>0.01</a:t>
                      </a:r>
                      <a:endParaRPr lang="en-US" sz="100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dirty="0">
                          <a:latin typeface="Times New Roman"/>
                          <a:ea typeface="Times New Roman"/>
                          <a:cs typeface="Arial"/>
                        </a:rPr>
                        <a:t>0.002</a:t>
                      </a:r>
                      <a:endParaRPr lang="en-US" sz="1000" dirty="0">
                        <a:latin typeface="Calibri"/>
                        <a:ea typeface="Times New Roman"/>
                        <a:cs typeface="Arial"/>
                      </a:endParaRPr>
                    </a:p>
                  </a:txBody>
                  <a:tcPr marL="61602" marR="6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4689" name="Rectangle 1"/>
          <p:cNvSpPr>
            <a:spLocks noChangeArrowheads="1"/>
          </p:cNvSpPr>
          <p:nvPr/>
        </p:nvSpPr>
        <p:spPr bwMode="auto">
          <a:xfrm>
            <a:off x="1071538" y="285728"/>
            <a:ext cx="774923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النسب المئوية لأهم المعادن الثقيلة الموجودة في الطين الدولي والطين المحلي</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14689"/>
                                        </p:tgtEl>
                                        <p:attrNameLst>
                                          <p:attrName>style.visibility</p:attrName>
                                        </p:attrNameLst>
                                      </p:cBhvr>
                                      <p:to>
                                        <p:strVal val="visible"/>
                                      </p:to>
                                    </p:set>
                                    <p:anim calcmode="lin" valueType="num">
                                      <p:cBhvr>
                                        <p:cTn id="7" dur="500" fill="hold"/>
                                        <p:tgtEl>
                                          <p:spTgt spid="114689"/>
                                        </p:tgtEl>
                                        <p:attrNameLst>
                                          <p:attrName>ppt_w</p:attrName>
                                        </p:attrNameLst>
                                      </p:cBhvr>
                                      <p:tavLst>
                                        <p:tav tm="0">
                                          <p:val>
                                            <p:fltVal val="0"/>
                                          </p:val>
                                        </p:tav>
                                        <p:tav tm="100000">
                                          <p:val>
                                            <p:strVal val="#ppt_w"/>
                                          </p:val>
                                        </p:tav>
                                      </p:tavLst>
                                    </p:anim>
                                    <p:anim calcmode="lin" valueType="num">
                                      <p:cBhvr>
                                        <p:cTn id="8" dur="500" fill="hold"/>
                                        <p:tgtEl>
                                          <p:spTgt spid="114689"/>
                                        </p:tgtEl>
                                        <p:attrNameLst>
                                          <p:attrName>ppt_h</p:attrName>
                                        </p:attrNameLst>
                                      </p:cBhvr>
                                      <p:tavLst>
                                        <p:tav tm="0">
                                          <p:val>
                                            <p:fltVal val="0"/>
                                          </p:val>
                                        </p:tav>
                                        <p:tav tm="100000">
                                          <p:val>
                                            <p:strVal val="#ppt_h"/>
                                          </p:val>
                                        </p:tav>
                                      </p:tavLst>
                                    </p:anim>
                                    <p:anim calcmode="lin" valueType="num">
                                      <p:cBhvr>
                                        <p:cTn id="9" dur="500" fill="hold"/>
                                        <p:tgtEl>
                                          <p:spTgt spid="114689"/>
                                        </p:tgtEl>
                                        <p:attrNameLst>
                                          <p:attrName>style.rotation</p:attrName>
                                        </p:attrNameLst>
                                      </p:cBhvr>
                                      <p:tavLst>
                                        <p:tav tm="0">
                                          <p:val>
                                            <p:fltVal val="360"/>
                                          </p:val>
                                        </p:tav>
                                        <p:tav tm="100000">
                                          <p:val>
                                            <p:fltVal val="0"/>
                                          </p:val>
                                        </p:tav>
                                      </p:tavLst>
                                    </p:anim>
                                    <p:animEffect transition="in" filter="fade">
                                      <p:cBhvr>
                                        <p:cTn id="10" dur="500"/>
                                        <p:tgtEl>
                                          <p:spTgt spid="114689"/>
                                        </p:tgtEl>
                                      </p:cBhvr>
                                    </p:animEffect>
                                  </p:childTnLst>
                                </p:cTn>
                              </p:par>
                            </p:childTnLst>
                          </p:cTn>
                        </p:par>
                        <p:par>
                          <p:cTn id="11" fill="hold">
                            <p:stCondLst>
                              <p:cond delay="500"/>
                            </p:stCondLst>
                            <p:childTnLst>
                              <p:par>
                                <p:cTn id="12" presetID="5" presetClass="entr" presetSubtype="1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heckerboard(across)">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8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2143108" y="785794"/>
            <a:ext cx="5214974" cy="92333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sz="5400" b="1" dirty="0" smtClean="0">
                <a:ln/>
                <a:solidFill>
                  <a:schemeClr val="bg2">
                    <a:lumMod val="25000"/>
                  </a:schemeClr>
                </a:solidFill>
                <a:effectLst>
                  <a:reflection blurRad="6350" stA="60000" endA="900" endPos="60000" dist="29997" dir="5400000" sy="-100000" algn="bl" rotWithShape="0"/>
                </a:effectLst>
              </a:rPr>
              <a:t>توصيات الجزء الثاني</a:t>
            </a:r>
          </a:p>
        </p:txBody>
      </p:sp>
      <p:sp>
        <p:nvSpPr>
          <p:cNvPr id="7" name="Rectangle 6"/>
          <p:cNvSpPr/>
          <p:nvPr/>
        </p:nvSpPr>
        <p:spPr>
          <a:xfrm>
            <a:off x="428596" y="2143116"/>
            <a:ext cx="8143932" cy="1569660"/>
          </a:xfrm>
          <a:prstGeom prst="rect">
            <a:avLst/>
          </a:prstGeom>
        </p:spPr>
        <p:txBody>
          <a:bodyPr wrap="square">
            <a:spAutoFit/>
          </a:bodyPr>
          <a:lstStyle/>
          <a:p>
            <a:pPr lvl="0" algn="just"/>
            <a:r>
              <a:rPr lang="ar-SA" sz="3200" b="1" dirty="0" smtClean="0"/>
              <a:t>- حظر استخدام كلوريد الألومينيوم كحافز لتفاعلات الألكلة </a:t>
            </a:r>
          </a:p>
          <a:p>
            <a:pPr lvl="0" algn="just"/>
            <a:r>
              <a:rPr lang="ar-SA" sz="3200" b="1" dirty="0" smtClean="0"/>
              <a:t>  واستبداله بحوافز طبيعية صديقة للبيئة.</a:t>
            </a:r>
          </a:p>
          <a:p>
            <a:pPr lvl="0" algn="just"/>
            <a:r>
              <a:rPr lang="ar-SA" sz="3200" dirty="0" smtClean="0"/>
              <a:t>- .........</a:t>
            </a:r>
            <a:endParaRPr lang="ar-SA" sz="3200" dirty="0"/>
          </a:p>
        </p:txBody>
      </p:sp>
    </p:spTree>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grpSp>
        <p:nvGrpSpPr>
          <p:cNvPr id="2" name="مجموعة 1"/>
          <p:cNvGrpSpPr/>
          <p:nvPr/>
        </p:nvGrpSpPr>
        <p:grpSpPr>
          <a:xfrm>
            <a:off x="5779290" y="2880756"/>
            <a:ext cx="1659748" cy="1188679"/>
            <a:chOff x="5779290" y="2880756"/>
            <a:chExt cx="1659748" cy="1188679"/>
          </a:xfrm>
        </p:grpSpPr>
        <p:pic>
          <p:nvPicPr>
            <p:cNvPr id="3" name="Picture 7" descr="C:\Users\bismellah\Desktop\ص\twinkling_stars.gif"/>
            <p:cNvPicPr>
              <a:picLocks noChangeAspect="1" noChangeArrowheads="1"/>
            </p:cNvPicPr>
            <p:nvPr/>
          </p:nvPicPr>
          <p:blipFill>
            <a:blip r:embed="rId3" cstate="print">
              <a:duotone>
                <a:prstClr val="black"/>
                <a:srgbClr val="CC9900">
                  <a:tint val="45000"/>
                  <a:satMod val="400000"/>
                </a:srgbClr>
              </a:duotone>
            </a:blip>
            <a:srcRect/>
            <a:stretch>
              <a:fillRect/>
            </a:stretch>
          </p:blipFill>
          <p:spPr bwMode="auto">
            <a:xfrm rot="9116022" flipH="1">
              <a:off x="6435713" y="2880756"/>
              <a:ext cx="1003325" cy="1188679"/>
            </a:xfrm>
            <a:prstGeom prst="rect">
              <a:avLst/>
            </a:prstGeom>
            <a:noFill/>
          </p:spPr>
        </p:pic>
        <p:pic>
          <p:nvPicPr>
            <p:cNvPr id="4" name="Picture 7" descr="C:\Users\bismellah\Desktop\ص\twinkling_stars.gif"/>
            <p:cNvPicPr>
              <a:picLocks noChangeAspect="1" noChangeArrowheads="1"/>
            </p:cNvPicPr>
            <p:nvPr/>
          </p:nvPicPr>
          <p:blipFill>
            <a:blip r:embed="rId3" cstate="print">
              <a:duotone>
                <a:prstClr val="black"/>
                <a:srgbClr val="CC9900">
                  <a:tint val="45000"/>
                  <a:satMod val="400000"/>
                </a:srgbClr>
              </a:duotone>
            </a:blip>
            <a:srcRect/>
            <a:stretch>
              <a:fillRect/>
            </a:stretch>
          </p:blipFill>
          <p:spPr bwMode="auto">
            <a:xfrm rot="9116022" flipH="1">
              <a:off x="5779290" y="2957877"/>
              <a:ext cx="689908" cy="1053042"/>
            </a:xfrm>
            <a:prstGeom prst="rect">
              <a:avLst/>
            </a:prstGeom>
            <a:noFill/>
          </p:spPr>
        </p:pic>
        <p:pic>
          <p:nvPicPr>
            <p:cNvPr id="5" name="Picture 7" descr="C:\Users\bismellah\Desktop\ص\twinkling_stars.gif"/>
            <p:cNvPicPr>
              <a:picLocks noChangeAspect="1" noChangeArrowheads="1"/>
            </p:cNvPicPr>
            <p:nvPr/>
          </p:nvPicPr>
          <p:blipFill>
            <a:blip r:embed="rId3" cstate="print">
              <a:duotone>
                <a:prstClr val="black"/>
                <a:srgbClr val="CC9900">
                  <a:tint val="45000"/>
                  <a:satMod val="400000"/>
                </a:srgbClr>
              </a:duotone>
            </a:blip>
            <a:srcRect/>
            <a:stretch>
              <a:fillRect/>
            </a:stretch>
          </p:blipFill>
          <p:spPr bwMode="auto">
            <a:xfrm rot="9116022" flipH="1">
              <a:off x="6136481" y="2886439"/>
              <a:ext cx="689908" cy="1053042"/>
            </a:xfrm>
            <a:prstGeom prst="rect">
              <a:avLst/>
            </a:prstGeom>
            <a:noFill/>
          </p:spPr>
        </p:pic>
      </p:grpSp>
      <p:grpSp>
        <p:nvGrpSpPr>
          <p:cNvPr id="6" name="مجموعة 5"/>
          <p:cNvGrpSpPr/>
          <p:nvPr/>
        </p:nvGrpSpPr>
        <p:grpSpPr>
          <a:xfrm>
            <a:off x="2064515" y="2058538"/>
            <a:ext cx="2019276" cy="2523886"/>
            <a:chOff x="2064515" y="2058538"/>
            <a:chExt cx="2019276" cy="2523886"/>
          </a:xfrm>
        </p:grpSpPr>
        <p:pic>
          <p:nvPicPr>
            <p:cNvPr id="7" name="Picture 7" descr="C:\Users\bismellah\Desktop\ص\twinkling_stars.gif"/>
            <p:cNvPicPr>
              <a:picLocks noChangeAspect="1" noChangeArrowheads="1"/>
            </p:cNvPicPr>
            <p:nvPr/>
          </p:nvPicPr>
          <p:blipFill>
            <a:blip r:embed="rId3" cstate="print">
              <a:duotone>
                <a:prstClr val="black"/>
                <a:srgbClr val="CC9900">
                  <a:tint val="45000"/>
                  <a:satMod val="400000"/>
                </a:srgbClr>
              </a:duotone>
            </a:blip>
            <a:srcRect/>
            <a:stretch>
              <a:fillRect/>
            </a:stretch>
          </p:blipFill>
          <p:spPr bwMode="auto">
            <a:xfrm rot="9116022" flipH="1">
              <a:off x="2701150" y="2058538"/>
              <a:ext cx="1382641" cy="2110396"/>
            </a:xfrm>
            <a:prstGeom prst="rect">
              <a:avLst/>
            </a:prstGeom>
            <a:noFill/>
          </p:spPr>
        </p:pic>
        <p:pic>
          <p:nvPicPr>
            <p:cNvPr id="8" name="Picture 7" descr="C:\Users\bismellah\Desktop\ص\twinkling_stars.gif"/>
            <p:cNvPicPr>
              <a:picLocks noChangeAspect="1" noChangeArrowheads="1"/>
            </p:cNvPicPr>
            <p:nvPr/>
          </p:nvPicPr>
          <p:blipFill>
            <a:blip r:embed="rId3" cstate="print">
              <a:duotone>
                <a:prstClr val="black"/>
                <a:srgbClr val="CC9900">
                  <a:tint val="45000"/>
                  <a:satMod val="400000"/>
                </a:srgbClr>
              </a:duotone>
            </a:blip>
            <a:srcRect/>
            <a:stretch>
              <a:fillRect/>
            </a:stretch>
          </p:blipFill>
          <p:spPr bwMode="auto">
            <a:xfrm rot="9116022" flipH="1">
              <a:off x="2064515" y="2672126"/>
              <a:ext cx="689908" cy="1053042"/>
            </a:xfrm>
            <a:prstGeom prst="rect">
              <a:avLst/>
            </a:prstGeom>
            <a:noFill/>
          </p:spPr>
        </p:pic>
        <p:pic>
          <p:nvPicPr>
            <p:cNvPr id="9" name="Picture 7" descr="C:\Users\bismellah\Desktop\ص\twinkling_stars.gif"/>
            <p:cNvPicPr>
              <a:picLocks noChangeAspect="1" noChangeArrowheads="1"/>
            </p:cNvPicPr>
            <p:nvPr/>
          </p:nvPicPr>
          <p:blipFill>
            <a:blip r:embed="rId3" cstate="print">
              <a:duotone>
                <a:prstClr val="black"/>
                <a:srgbClr val="CC9900">
                  <a:tint val="45000"/>
                  <a:satMod val="400000"/>
                </a:srgbClr>
              </a:duotone>
            </a:blip>
            <a:srcRect/>
            <a:stretch>
              <a:fillRect/>
            </a:stretch>
          </p:blipFill>
          <p:spPr bwMode="auto">
            <a:xfrm rot="9116022" flipH="1">
              <a:off x="2421705" y="3529382"/>
              <a:ext cx="689908" cy="1053042"/>
            </a:xfrm>
            <a:prstGeom prst="rect">
              <a:avLst/>
            </a:prstGeom>
            <a:noFill/>
          </p:spPr>
        </p:pic>
      </p:grpSp>
      <p:grpSp>
        <p:nvGrpSpPr>
          <p:cNvPr id="10" name="مجموعة 9"/>
          <p:cNvGrpSpPr/>
          <p:nvPr/>
        </p:nvGrpSpPr>
        <p:grpSpPr>
          <a:xfrm>
            <a:off x="5246547" y="4191105"/>
            <a:ext cx="2151347" cy="1779373"/>
            <a:chOff x="5246547" y="4191105"/>
            <a:chExt cx="2151347" cy="1779373"/>
          </a:xfrm>
        </p:grpSpPr>
        <p:pic>
          <p:nvPicPr>
            <p:cNvPr id="11" name="Picture 7" descr="C:\Users\bismellah\Desktop\ص\twinkling_stars.gif"/>
            <p:cNvPicPr>
              <a:picLocks noChangeAspect="1" noChangeArrowheads="1"/>
            </p:cNvPicPr>
            <p:nvPr/>
          </p:nvPicPr>
          <p:blipFill>
            <a:blip r:embed="rId3" cstate="print">
              <a:duotone>
                <a:prstClr val="black"/>
                <a:srgbClr val="CC9900">
                  <a:tint val="45000"/>
                  <a:satMod val="400000"/>
                </a:srgbClr>
              </a:duotone>
            </a:blip>
            <a:srcRect/>
            <a:stretch>
              <a:fillRect/>
            </a:stretch>
          </p:blipFill>
          <p:spPr bwMode="auto">
            <a:xfrm rot="9116022" flipH="1">
              <a:off x="5810472" y="4758937"/>
              <a:ext cx="793750" cy="1211541"/>
            </a:xfrm>
            <a:prstGeom prst="rect">
              <a:avLst/>
            </a:prstGeom>
            <a:noFill/>
          </p:spPr>
        </p:pic>
        <p:pic>
          <p:nvPicPr>
            <p:cNvPr id="12" name="Picture 7" descr="C:\Users\bismellah\Desktop\ص\twinkling_stars.gif"/>
            <p:cNvPicPr>
              <a:picLocks noChangeAspect="1" noChangeArrowheads="1"/>
            </p:cNvPicPr>
            <p:nvPr/>
          </p:nvPicPr>
          <p:blipFill>
            <a:blip r:embed="rId3" cstate="print">
              <a:duotone>
                <a:prstClr val="black"/>
                <a:srgbClr val="CC9900">
                  <a:tint val="45000"/>
                  <a:satMod val="400000"/>
                </a:srgbClr>
              </a:duotone>
            </a:blip>
            <a:srcRect/>
            <a:stretch>
              <a:fillRect/>
            </a:stretch>
          </p:blipFill>
          <p:spPr bwMode="auto">
            <a:xfrm rot="9116022" flipH="1">
              <a:off x="6389555" y="4349271"/>
              <a:ext cx="818991" cy="1250068"/>
            </a:xfrm>
            <a:prstGeom prst="rect">
              <a:avLst/>
            </a:prstGeom>
            <a:noFill/>
          </p:spPr>
        </p:pic>
        <p:pic>
          <p:nvPicPr>
            <p:cNvPr id="13" name="Picture 7" descr="C:\Users\bismellah\Desktop\ص\twinkling_stars.gif"/>
            <p:cNvPicPr>
              <a:picLocks noChangeAspect="1" noChangeArrowheads="1"/>
            </p:cNvPicPr>
            <p:nvPr/>
          </p:nvPicPr>
          <p:blipFill>
            <a:blip r:embed="rId3" cstate="print">
              <a:duotone>
                <a:prstClr val="black"/>
                <a:srgbClr val="CC9900">
                  <a:tint val="45000"/>
                  <a:satMod val="400000"/>
                </a:srgbClr>
              </a:duotone>
            </a:blip>
            <a:srcRect/>
            <a:stretch>
              <a:fillRect/>
            </a:stretch>
          </p:blipFill>
          <p:spPr bwMode="auto">
            <a:xfrm rot="9116022" flipH="1">
              <a:off x="5246547" y="4333980"/>
              <a:ext cx="818991" cy="1250068"/>
            </a:xfrm>
            <a:prstGeom prst="rect">
              <a:avLst/>
            </a:prstGeom>
            <a:noFill/>
          </p:spPr>
        </p:pic>
        <p:pic>
          <p:nvPicPr>
            <p:cNvPr id="14" name="Picture 7" descr="C:\Users\bismellah\Desktop\ص\twinkling_stars.gif"/>
            <p:cNvPicPr>
              <a:picLocks noChangeAspect="1" noChangeArrowheads="1"/>
            </p:cNvPicPr>
            <p:nvPr/>
          </p:nvPicPr>
          <p:blipFill>
            <a:blip r:embed="rId3" cstate="print">
              <a:duotone>
                <a:prstClr val="black"/>
                <a:srgbClr val="CC9900">
                  <a:tint val="45000"/>
                  <a:satMod val="400000"/>
                </a:srgbClr>
              </a:duotone>
            </a:blip>
            <a:srcRect/>
            <a:stretch>
              <a:fillRect/>
            </a:stretch>
          </p:blipFill>
          <p:spPr bwMode="auto">
            <a:xfrm rot="9116022" flipH="1">
              <a:off x="5675175" y="4191105"/>
              <a:ext cx="818991" cy="1250068"/>
            </a:xfrm>
            <a:prstGeom prst="rect">
              <a:avLst/>
            </a:prstGeom>
            <a:noFill/>
          </p:spPr>
        </p:pic>
        <p:pic>
          <p:nvPicPr>
            <p:cNvPr id="15" name="Picture 7" descr="C:\Users\bismellah\Desktop\ص\twinkling_stars.gif"/>
            <p:cNvPicPr>
              <a:picLocks noChangeAspect="1" noChangeArrowheads="1"/>
            </p:cNvPicPr>
            <p:nvPr/>
          </p:nvPicPr>
          <p:blipFill>
            <a:blip r:embed="rId3" cstate="print">
              <a:duotone>
                <a:prstClr val="black"/>
                <a:srgbClr val="CC9900">
                  <a:tint val="45000"/>
                  <a:satMod val="400000"/>
                </a:srgbClr>
              </a:duotone>
            </a:blip>
            <a:srcRect/>
            <a:stretch>
              <a:fillRect/>
            </a:stretch>
          </p:blipFill>
          <p:spPr bwMode="auto">
            <a:xfrm rot="9116022" flipH="1">
              <a:off x="6707986" y="4375932"/>
              <a:ext cx="689908" cy="1053042"/>
            </a:xfrm>
            <a:prstGeom prst="rect">
              <a:avLst/>
            </a:prstGeom>
            <a:noFill/>
          </p:spPr>
        </p:pic>
      </p:grpSp>
      <p:sp>
        <p:nvSpPr>
          <p:cNvPr id="16" name="مربع نص 15"/>
          <p:cNvSpPr txBox="1"/>
          <p:nvPr/>
        </p:nvSpPr>
        <p:spPr>
          <a:xfrm>
            <a:off x="3643306" y="142852"/>
            <a:ext cx="5000660" cy="1200329"/>
          </a:xfrm>
          <a:prstGeom prst="rect">
            <a:avLst/>
          </a:prstGeom>
          <a:noFill/>
        </p:spPr>
        <p:txBody>
          <a:bodyPr wrap="square" rtlCol="1">
            <a:spAutoFit/>
          </a:bodyPr>
          <a:lstStyle/>
          <a:p>
            <a:pPr algn="ctr"/>
            <a:r>
              <a:rPr lang="ar-SA" sz="7200" b="1" dirty="0" smtClean="0">
                <a:solidFill>
                  <a:srgbClr val="FFC000"/>
                </a:solidFill>
                <a:effectLst>
                  <a:reflection blurRad="6350" stA="55000" endA="50" endPos="85000" dist="60007" dir="5400000" sy="-100000" algn="bl" rotWithShape="0"/>
                </a:effectLst>
              </a:rPr>
              <a:t>إهداء</a:t>
            </a:r>
            <a:endParaRPr lang="ar-SA" sz="7200" b="1" dirty="0">
              <a:solidFill>
                <a:srgbClr val="FFC000"/>
              </a:solidFill>
              <a:effectLst>
                <a:reflection blurRad="6350" stA="55000" endA="50" endPos="85000" dist="60007" dir="5400000" sy="-100000" algn="bl" rotWithShape="0"/>
              </a:effectLs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grpSp>
        <p:nvGrpSpPr>
          <p:cNvPr id="15" name="مجموعة 14"/>
          <p:cNvGrpSpPr/>
          <p:nvPr/>
        </p:nvGrpSpPr>
        <p:grpSpPr>
          <a:xfrm>
            <a:off x="5779290" y="2880756"/>
            <a:ext cx="1659748" cy="1188679"/>
            <a:chOff x="5779290" y="2880756"/>
            <a:chExt cx="1659748" cy="1188679"/>
          </a:xfrm>
        </p:grpSpPr>
        <p:pic>
          <p:nvPicPr>
            <p:cNvPr id="2" name="Picture 7" descr="C:\Users\bismellah\Desktop\ص\twinkling_stars.gif"/>
            <p:cNvPicPr>
              <a:picLocks noChangeAspect="1" noChangeArrowheads="1"/>
            </p:cNvPicPr>
            <p:nvPr/>
          </p:nvPicPr>
          <p:blipFill>
            <a:blip r:embed="rId3" cstate="print">
              <a:duotone>
                <a:prstClr val="black"/>
                <a:srgbClr val="CC9900">
                  <a:tint val="45000"/>
                  <a:satMod val="400000"/>
                </a:srgbClr>
              </a:duotone>
            </a:blip>
            <a:srcRect/>
            <a:stretch>
              <a:fillRect/>
            </a:stretch>
          </p:blipFill>
          <p:spPr bwMode="auto">
            <a:xfrm rot="9116022" flipH="1">
              <a:off x="6435713" y="2880756"/>
              <a:ext cx="1003325" cy="1188679"/>
            </a:xfrm>
            <a:prstGeom prst="rect">
              <a:avLst/>
            </a:prstGeom>
            <a:noFill/>
          </p:spPr>
        </p:pic>
        <p:pic>
          <p:nvPicPr>
            <p:cNvPr id="3" name="Picture 7" descr="C:\Users\bismellah\Desktop\ص\twinkling_stars.gif"/>
            <p:cNvPicPr>
              <a:picLocks noChangeAspect="1" noChangeArrowheads="1"/>
            </p:cNvPicPr>
            <p:nvPr/>
          </p:nvPicPr>
          <p:blipFill>
            <a:blip r:embed="rId3" cstate="print">
              <a:duotone>
                <a:prstClr val="black"/>
                <a:srgbClr val="CC9900">
                  <a:tint val="45000"/>
                  <a:satMod val="400000"/>
                </a:srgbClr>
              </a:duotone>
            </a:blip>
            <a:srcRect/>
            <a:stretch>
              <a:fillRect/>
            </a:stretch>
          </p:blipFill>
          <p:spPr bwMode="auto">
            <a:xfrm rot="9116022" flipH="1">
              <a:off x="5779290" y="2957877"/>
              <a:ext cx="689908" cy="1053042"/>
            </a:xfrm>
            <a:prstGeom prst="rect">
              <a:avLst/>
            </a:prstGeom>
            <a:noFill/>
          </p:spPr>
        </p:pic>
        <p:pic>
          <p:nvPicPr>
            <p:cNvPr id="4" name="Picture 7" descr="C:\Users\bismellah\Desktop\ص\twinkling_stars.gif"/>
            <p:cNvPicPr>
              <a:picLocks noChangeAspect="1" noChangeArrowheads="1"/>
            </p:cNvPicPr>
            <p:nvPr/>
          </p:nvPicPr>
          <p:blipFill>
            <a:blip r:embed="rId3" cstate="print">
              <a:duotone>
                <a:prstClr val="black"/>
                <a:srgbClr val="CC9900">
                  <a:tint val="45000"/>
                  <a:satMod val="400000"/>
                </a:srgbClr>
              </a:duotone>
            </a:blip>
            <a:srcRect/>
            <a:stretch>
              <a:fillRect/>
            </a:stretch>
          </p:blipFill>
          <p:spPr bwMode="auto">
            <a:xfrm rot="9116022" flipH="1">
              <a:off x="6136481" y="2886439"/>
              <a:ext cx="689908" cy="1053042"/>
            </a:xfrm>
            <a:prstGeom prst="rect">
              <a:avLst/>
            </a:prstGeom>
            <a:noFill/>
          </p:spPr>
        </p:pic>
      </p:grpSp>
      <p:pic>
        <p:nvPicPr>
          <p:cNvPr id="7" name="Picture 7" descr="C:\Users\bismellah\Desktop\ص\twinkling_stars.gif"/>
          <p:cNvPicPr>
            <a:picLocks noChangeAspect="1" noChangeArrowheads="1"/>
          </p:cNvPicPr>
          <p:nvPr/>
        </p:nvPicPr>
        <p:blipFill>
          <a:blip r:embed="rId3" cstate="print">
            <a:duotone>
              <a:prstClr val="black"/>
              <a:srgbClr val="CC9900">
                <a:tint val="45000"/>
                <a:satMod val="400000"/>
              </a:srgbClr>
            </a:duotone>
          </a:blip>
          <a:srcRect/>
          <a:stretch>
            <a:fillRect/>
          </a:stretch>
        </p:blipFill>
        <p:spPr bwMode="auto">
          <a:xfrm rot="9116022" flipH="1">
            <a:off x="2350267" y="2386375"/>
            <a:ext cx="689908" cy="1053042"/>
          </a:xfrm>
          <a:prstGeom prst="rect">
            <a:avLst/>
          </a:prstGeom>
          <a:noFill/>
        </p:spPr>
      </p:pic>
      <p:grpSp>
        <p:nvGrpSpPr>
          <p:cNvPr id="16" name="مجموعة 15"/>
          <p:cNvGrpSpPr/>
          <p:nvPr/>
        </p:nvGrpSpPr>
        <p:grpSpPr>
          <a:xfrm>
            <a:off x="2064515" y="2058538"/>
            <a:ext cx="2019276" cy="2523886"/>
            <a:chOff x="2064515" y="2058538"/>
            <a:chExt cx="2019276" cy="2523886"/>
          </a:xfrm>
        </p:grpSpPr>
        <p:pic>
          <p:nvPicPr>
            <p:cNvPr id="5" name="Picture 7" descr="C:\Users\bismellah\Desktop\ص\twinkling_stars.gif"/>
            <p:cNvPicPr>
              <a:picLocks noChangeAspect="1" noChangeArrowheads="1"/>
            </p:cNvPicPr>
            <p:nvPr/>
          </p:nvPicPr>
          <p:blipFill>
            <a:blip r:embed="rId3" cstate="print">
              <a:duotone>
                <a:prstClr val="black"/>
                <a:srgbClr val="CC9900">
                  <a:tint val="45000"/>
                  <a:satMod val="400000"/>
                </a:srgbClr>
              </a:duotone>
            </a:blip>
            <a:srcRect/>
            <a:stretch>
              <a:fillRect/>
            </a:stretch>
          </p:blipFill>
          <p:spPr bwMode="auto">
            <a:xfrm rot="9116022" flipH="1">
              <a:off x="2701150" y="2058538"/>
              <a:ext cx="1382641" cy="2110396"/>
            </a:xfrm>
            <a:prstGeom prst="rect">
              <a:avLst/>
            </a:prstGeom>
            <a:noFill/>
          </p:spPr>
        </p:pic>
        <p:pic>
          <p:nvPicPr>
            <p:cNvPr id="6" name="Picture 7" descr="C:\Users\bismellah\Desktop\ص\twinkling_stars.gif"/>
            <p:cNvPicPr>
              <a:picLocks noChangeAspect="1" noChangeArrowheads="1"/>
            </p:cNvPicPr>
            <p:nvPr/>
          </p:nvPicPr>
          <p:blipFill>
            <a:blip r:embed="rId3" cstate="print">
              <a:duotone>
                <a:prstClr val="black"/>
                <a:srgbClr val="CC9900">
                  <a:tint val="45000"/>
                  <a:satMod val="400000"/>
                </a:srgbClr>
              </a:duotone>
            </a:blip>
            <a:srcRect/>
            <a:stretch>
              <a:fillRect/>
            </a:stretch>
          </p:blipFill>
          <p:spPr bwMode="auto">
            <a:xfrm rot="9116022" flipH="1">
              <a:off x="2064515" y="2672126"/>
              <a:ext cx="689908" cy="1053042"/>
            </a:xfrm>
            <a:prstGeom prst="rect">
              <a:avLst/>
            </a:prstGeom>
            <a:noFill/>
          </p:spPr>
        </p:pic>
        <p:pic>
          <p:nvPicPr>
            <p:cNvPr id="8" name="Picture 7" descr="C:\Users\bismellah\Desktop\ص\twinkling_stars.gif"/>
            <p:cNvPicPr>
              <a:picLocks noChangeAspect="1" noChangeArrowheads="1"/>
            </p:cNvPicPr>
            <p:nvPr/>
          </p:nvPicPr>
          <p:blipFill>
            <a:blip r:embed="rId3" cstate="print">
              <a:duotone>
                <a:prstClr val="black"/>
                <a:srgbClr val="CC9900">
                  <a:tint val="45000"/>
                  <a:satMod val="400000"/>
                </a:srgbClr>
              </a:duotone>
            </a:blip>
            <a:srcRect/>
            <a:stretch>
              <a:fillRect/>
            </a:stretch>
          </p:blipFill>
          <p:spPr bwMode="auto">
            <a:xfrm rot="9116022" flipH="1">
              <a:off x="2421705" y="3529382"/>
              <a:ext cx="689908" cy="1053042"/>
            </a:xfrm>
            <a:prstGeom prst="rect">
              <a:avLst/>
            </a:prstGeom>
            <a:noFill/>
          </p:spPr>
        </p:pic>
      </p:grpSp>
      <p:grpSp>
        <p:nvGrpSpPr>
          <p:cNvPr id="14" name="مجموعة 13"/>
          <p:cNvGrpSpPr/>
          <p:nvPr/>
        </p:nvGrpSpPr>
        <p:grpSpPr>
          <a:xfrm>
            <a:off x="5246547" y="4191105"/>
            <a:ext cx="2151347" cy="1779373"/>
            <a:chOff x="5246547" y="4191105"/>
            <a:chExt cx="2151347" cy="1779373"/>
          </a:xfrm>
        </p:grpSpPr>
        <p:pic>
          <p:nvPicPr>
            <p:cNvPr id="9" name="Picture 7" descr="C:\Users\bismellah\Desktop\ص\twinkling_stars.gif"/>
            <p:cNvPicPr>
              <a:picLocks noChangeAspect="1" noChangeArrowheads="1"/>
            </p:cNvPicPr>
            <p:nvPr/>
          </p:nvPicPr>
          <p:blipFill>
            <a:blip r:embed="rId3" cstate="print">
              <a:duotone>
                <a:prstClr val="black"/>
                <a:srgbClr val="CC9900">
                  <a:tint val="45000"/>
                  <a:satMod val="400000"/>
                </a:srgbClr>
              </a:duotone>
            </a:blip>
            <a:srcRect/>
            <a:stretch>
              <a:fillRect/>
            </a:stretch>
          </p:blipFill>
          <p:spPr bwMode="auto">
            <a:xfrm rot="9116022" flipH="1">
              <a:off x="5810472" y="4758937"/>
              <a:ext cx="793750" cy="1211541"/>
            </a:xfrm>
            <a:prstGeom prst="rect">
              <a:avLst/>
            </a:prstGeom>
            <a:noFill/>
          </p:spPr>
        </p:pic>
        <p:pic>
          <p:nvPicPr>
            <p:cNvPr id="10" name="Picture 7" descr="C:\Users\bismellah\Desktop\ص\twinkling_stars.gif"/>
            <p:cNvPicPr>
              <a:picLocks noChangeAspect="1" noChangeArrowheads="1"/>
            </p:cNvPicPr>
            <p:nvPr/>
          </p:nvPicPr>
          <p:blipFill>
            <a:blip r:embed="rId3" cstate="print">
              <a:duotone>
                <a:prstClr val="black"/>
                <a:srgbClr val="CC9900">
                  <a:tint val="45000"/>
                  <a:satMod val="400000"/>
                </a:srgbClr>
              </a:duotone>
            </a:blip>
            <a:srcRect/>
            <a:stretch>
              <a:fillRect/>
            </a:stretch>
          </p:blipFill>
          <p:spPr bwMode="auto">
            <a:xfrm rot="9116022" flipH="1">
              <a:off x="6389555" y="4349271"/>
              <a:ext cx="818991" cy="1250068"/>
            </a:xfrm>
            <a:prstGeom prst="rect">
              <a:avLst/>
            </a:prstGeom>
            <a:noFill/>
          </p:spPr>
        </p:pic>
        <p:pic>
          <p:nvPicPr>
            <p:cNvPr id="11" name="Picture 7" descr="C:\Users\bismellah\Desktop\ص\twinkling_stars.gif"/>
            <p:cNvPicPr>
              <a:picLocks noChangeAspect="1" noChangeArrowheads="1"/>
            </p:cNvPicPr>
            <p:nvPr/>
          </p:nvPicPr>
          <p:blipFill>
            <a:blip r:embed="rId3" cstate="print">
              <a:duotone>
                <a:prstClr val="black"/>
                <a:srgbClr val="CC9900">
                  <a:tint val="45000"/>
                  <a:satMod val="400000"/>
                </a:srgbClr>
              </a:duotone>
            </a:blip>
            <a:srcRect/>
            <a:stretch>
              <a:fillRect/>
            </a:stretch>
          </p:blipFill>
          <p:spPr bwMode="auto">
            <a:xfrm rot="9116022" flipH="1">
              <a:off x="5246547" y="4333980"/>
              <a:ext cx="818991" cy="1250068"/>
            </a:xfrm>
            <a:prstGeom prst="rect">
              <a:avLst/>
            </a:prstGeom>
            <a:noFill/>
          </p:spPr>
        </p:pic>
        <p:pic>
          <p:nvPicPr>
            <p:cNvPr id="12" name="Picture 7" descr="C:\Users\bismellah\Desktop\ص\twinkling_stars.gif"/>
            <p:cNvPicPr>
              <a:picLocks noChangeAspect="1" noChangeArrowheads="1"/>
            </p:cNvPicPr>
            <p:nvPr/>
          </p:nvPicPr>
          <p:blipFill>
            <a:blip r:embed="rId3" cstate="print">
              <a:duotone>
                <a:prstClr val="black"/>
                <a:srgbClr val="CC9900">
                  <a:tint val="45000"/>
                  <a:satMod val="400000"/>
                </a:srgbClr>
              </a:duotone>
            </a:blip>
            <a:srcRect/>
            <a:stretch>
              <a:fillRect/>
            </a:stretch>
          </p:blipFill>
          <p:spPr bwMode="auto">
            <a:xfrm rot="9116022" flipH="1">
              <a:off x="5675175" y="4191105"/>
              <a:ext cx="818991" cy="1250068"/>
            </a:xfrm>
            <a:prstGeom prst="rect">
              <a:avLst/>
            </a:prstGeom>
            <a:noFill/>
          </p:spPr>
        </p:pic>
        <p:pic>
          <p:nvPicPr>
            <p:cNvPr id="13" name="Picture 7" descr="C:\Users\bismellah\Desktop\ص\twinkling_stars.gif"/>
            <p:cNvPicPr>
              <a:picLocks noChangeAspect="1" noChangeArrowheads="1"/>
            </p:cNvPicPr>
            <p:nvPr/>
          </p:nvPicPr>
          <p:blipFill>
            <a:blip r:embed="rId3" cstate="print">
              <a:duotone>
                <a:prstClr val="black"/>
                <a:srgbClr val="CC9900">
                  <a:tint val="45000"/>
                  <a:satMod val="400000"/>
                </a:srgbClr>
              </a:duotone>
            </a:blip>
            <a:srcRect/>
            <a:stretch>
              <a:fillRect/>
            </a:stretch>
          </p:blipFill>
          <p:spPr bwMode="auto">
            <a:xfrm rot="9116022" flipH="1">
              <a:off x="6707986" y="4375932"/>
              <a:ext cx="689908" cy="1053042"/>
            </a:xfrm>
            <a:prstGeom prst="rect">
              <a:avLst/>
            </a:prstGeom>
            <a:noFill/>
          </p:spPr>
        </p:pic>
      </p:grpSp>
      <p:sp>
        <p:nvSpPr>
          <p:cNvPr id="17" name="مربع نص 16"/>
          <p:cNvSpPr txBox="1"/>
          <p:nvPr/>
        </p:nvSpPr>
        <p:spPr>
          <a:xfrm>
            <a:off x="3643306" y="71414"/>
            <a:ext cx="6072230" cy="1107996"/>
          </a:xfrm>
          <a:prstGeom prst="rect">
            <a:avLst/>
          </a:prstGeom>
          <a:noFill/>
          <a:effectLst>
            <a:outerShdw sx="1000" sy="1000" algn="ctr" rotWithShape="0">
              <a:srgbClr val="000000"/>
            </a:outerShdw>
          </a:effectLst>
        </p:spPr>
        <p:txBody>
          <a:bodyPr wrap="square" rtlCol="1">
            <a:spAutoFit/>
          </a:bodyPr>
          <a:lstStyle/>
          <a:p>
            <a:pPr algn="ctr"/>
            <a:r>
              <a:rPr lang="ar-SA" sz="6600" b="1" dirty="0" smtClean="0">
                <a:solidFill>
                  <a:srgbClr val="FFC000"/>
                </a:solidFill>
                <a:effectLst>
                  <a:reflection blurRad="6350" stA="55000" endA="50" endPos="85000" dist="60007" dir="5400000" sy="-100000" algn="bl" rotWithShape="0"/>
                </a:effectLst>
              </a:rPr>
              <a:t>شكر وتقدير </a:t>
            </a:r>
            <a:endParaRPr lang="ar-SA" sz="6600" b="1" dirty="0">
              <a:solidFill>
                <a:srgbClr val="FFC000"/>
              </a:solidFill>
              <a:effectLst>
                <a:reflection blurRad="6350" stA="55000" endA="50" endPos="85000" dist="60007"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2000" fill="hold"/>
                                        <p:tgtEl>
                                          <p:spTgt spid="17"/>
                                        </p:tgtEl>
                                        <p:attrNameLst>
                                          <p:attrName>ppt_x</p:attrName>
                                        </p:attrNameLst>
                                      </p:cBhvr>
                                      <p:tavLst>
                                        <p:tav tm="0">
                                          <p:val>
                                            <p:strVal val="#ppt_x"/>
                                          </p:val>
                                        </p:tav>
                                        <p:tav tm="100000">
                                          <p:val>
                                            <p:strVal val="#ppt_x"/>
                                          </p:val>
                                        </p:tav>
                                      </p:tavLst>
                                    </p:anim>
                                    <p:anim calcmode="lin" valueType="num">
                                      <p:cBhvr additive="base">
                                        <p:cTn id="8" dur="2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2000"/>
                                        <p:tgtEl>
                                          <p:spTgt spid="17"/>
                                        </p:tgtEl>
                                        <p:attrNameLst>
                                          <p:attrName>ppt_x</p:attrName>
                                        </p:attrNameLst>
                                      </p:cBhvr>
                                      <p:tavLst>
                                        <p:tav tm="0">
                                          <p:val>
                                            <p:strVal val="ppt_x"/>
                                          </p:val>
                                        </p:tav>
                                        <p:tav tm="100000">
                                          <p:val>
                                            <p:strVal val="ppt_x"/>
                                          </p:val>
                                        </p:tav>
                                      </p:tavLst>
                                    </p:anim>
                                    <p:anim calcmode="lin" valueType="num">
                                      <p:cBhvr additive="base">
                                        <p:cTn id="13" dur="2000"/>
                                        <p:tgtEl>
                                          <p:spTgt spid="17"/>
                                        </p:tgtEl>
                                        <p:attrNameLst>
                                          <p:attrName>ppt_y</p:attrName>
                                        </p:attrNameLst>
                                      </p:cBhvr>
                                      <p:tavLst>
                                        <p:tav tm="0">
                                          <p:val>
                                            <p:strVal val="ppt_y"/>
                                          </p:val>
                                        </p:tav>
                                        <p:tav tm="100000">
                                          <p:val>
                                            <p:strVal val="1+ppt_h/2"/>
                                          </p:val>
                                        </p:tav>
                                      </p:tavLst>
                                    </p:anim>
                                    <p:set>
                                      <p:cBhvr>
                                        <p:cTn id="14" dur="1" fill="hold">
                                          <p:stCondLst>
                                            <p:cond delay="1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مستطيل 36"/>
          <p:cNvSpPr/>
          <p:nvPr/>
        </p:nvSpPr>
        <p:spPr>
          <a:xfrm>
            <a:off x="0" y="0"/>
            <a:ext cx="9144000" cy="6858000"/>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sp>
        <p:nvSpPr>
          <p:cNvPr id="26" name="مستطيل 25"/>
          <p:cNvSpPr/>
          <p:nvPr/>
        </p:nvSpPr>
        <p:spPr>
          <a:xfrm>
            <a:off x="0" y="1428736"/>
            <a:ext cx="9144000" cy="428628"/>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sp>
        <p:nvSpPr>
          <p:cNvPr id="27" name="مستطيل 26"/>
          <p:cNvSpPr/>
          <p:nvPr/>
        </p:nvSpPr>
        <p:spPr>
          <a:xfrm>
            <a:off x="0" y="1928802"/>
            <a:ext cx="9144000"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a:p>
        </p:txBody>
      </p:sp>
      <p:sp>
        <p:nvSpPr>
          <p:cNvPr id="28" name="مستطيل 27"/>
          <p:cNvSpPr/>
          <p:nvPr/>
        </p:nvSpPr>
        <p:spPr>
          <a:xfrm>
            <a:off x="0" y="2428868"/>
            <a:ext cx="9144000" cy="428628"/>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sp>
        <p:nvSpPr>
          <p:cNvPr id="29" name="مستطيل 28"/>
          <p:cNvSpPr/>
          <p:nvPr/>
        </p:nvSpPr>
        <p:spPr>
          <a:xfrm>
            <a:off x="0" y="2928934"/>
            <a:ext cx="9144000"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a:p>
        </p:txBody>
      </p:sp>
      <p:sp>
        <p:nvSpPr>
          <p:cNvPr id="30" name="مستطيل 29"/>
          <p:cNvSpPr/>
          <p:nvPr/>
        </p:nvSpPr>
        <p:spPr>
          <a:xfrm>
            <a:off x="0" y="3429000"/>
            <a:ext cx="9144000" cy="428628"/>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sp>
        <p:nvSpPr>
          <p:cNvPr id="31" name="مستطيل 30"/>
          <p:cNvSpPr/>
          <p:nvPr/>
        </p:nvSpPr>
        <p:spPr>
          <a:xfrm>
            <a:off x="0" y="3929066"/>
            <a:ext cx="9144000"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a:p>
        </p:txBody>
      </p:sp>
      <p:sp>
        <p:nvSpPr>
          <p:cNvPr id="32" name="مستطيل 31"/>
          <p:cNvSpPr/>
          <p:nvPr/>
        </p:nvSpPr>
        <p:spPr>
          <a:xfrm>
            <a:off x="0" y="4429132"/>
            <a:ext cx="9144000" cy="428628"/>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sp>
        <p:nvSpPr>
          <p:cNvPr id="33" name="مستطيل 32"/>
          <p:cNvSpPr/>
          <p:nvPr/>
        </p:nvSpPr>
        <p:spPr>
          <a:xfrm>
            <a:off x="0" y="4929198"/>
            <a:ext cx="9144000"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a:p>
        </p:txBody>
      </p:sp>
      <p:sp>
        <p:nvSpPr>
          <p:cNvPr id="34" name="مستطيل 33"/>
          <p:cNvSpPr/>
          <p:nvPr/>
        </p:nvSpPr>
        <p:spPr>
          <a:xfrm>
            <a:off x="0" y="5429264"/>
            <a:ext cx="9144000" cy="428628"/>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sp>
        <p:nvSpPr>
          <p:cNvPr id="35" name="مستطيل 34"/>
          <p:cNvSpPr/>
          <p:nvPr/>
        </p:nvSpPr>
        <p:spPr>
          <a:xfrm>
            <a:off x="0" y="5929306"/>
            <a:ext cx="9144000"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a:p>
        </p:txBody>
      </p:sp>
      <p:sp>
        <p:nvSpPr>
          <p:cNvPr id="36" name="مستطيل 35"/>
          <p:cNvSpPr/>
          <p:nvPr/>
        </p:nvSpPr>
        <p:spPr>
          <a:xfrm>
            <a:off x="0" y="6429372"/>
            <a:ext cx="9144000" cy="428628"/>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sp>
        <p:nvSpPr>
          <p:cNvPr id="25" name="مستطيل 24"/>
          <p:cNvSpPr/>
          <p:nvPr/>
        </p:nvSpPr>
        <p:spPr>
          <a:xfrm>
            <a:off x="0" y="928670"/>
            <a:ext cx="9144000"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a:p>
        </p:txBody>
      </p:sp>
      <p:sp>
        <p:nvSpPr>
          <p:cNvPr id="3" name="مربع نص 2"/>
          <p:cNvSpPr txBox="1"/>
          <p:nvPr/>
        </p:nvSpPr>
        <p:spPr>
          <a:xfrm>
            <a:off x="1357322" y="-24"/>
            <a:ext cx="6357950" cy="1015663"/>
          </a:xfrm>
          <a:prstGeom prst="rect">
            <a:avLst/>
          </a:prstGeom>
          <a:noFill/>
        </p:spPr>
        <p:txBody>
          <a:bodyPr wrap="square" rtlCol="1">
            <a:spAutoFit/>
          </a:bodyPr>
          <a:lstStyle/>
          <a:p>
            <a:pPr algn="ctr"/>
            <a:r>
              <a:rPr lang="ar-SA" sz="3200" b="1" dirty="0" smtClean="0">
                <a:solidFill>
                  <a:srgbClr val="33CC33"/>
                </a:solidFill>
              </a:rPr>
              <a:t>مبادئ الكيمياء الخضراء </a:t>
            </a:r>
          </a:p>
          <a:p>
            <a:pPr algn="ctr"/>
            <a:r>
              <a:rPr lang="en-GB" sz="2800" b="1" dirty="0" smtClean="0"/>
              <a:t>(</a:t>
            </a:r>
            <a:r>
              <a:rPr lang="en-US" sz="2800" b="1" dirty="0" smtClean="0"/>
              <a:t>Ref: </a:t>
            </a:r>
            <a:r>
              <a:rPr lang="en-GB" sz="2800" b="1" dirty="0" err="1" smtClean="0"/>
              <a:t>Anastas</a:t>
            </a:r>
            <a:r>
              <a:rPr lang="en-GB" sz="2800" b="1" dirty="0" smtClean="0"/>
              <a:t> and Warner, 2000)</a:t>
            </a:r>
            <a:endParaRPr lang="ar-SA" sz="2800" b="1" dirty="0"/>
          </a:p>
        </p:txBody>
      </p:sp>
      <p:sp>
        <p:nvSpPr>
          <p:cNvPr id="11" name="مربع نص 10"/>
          <p:cNvSpPr txBox="1"/>
          <p:nvPr/>
        </p:nvSpPr>
        <p:spPr>
          <a:xfrm>
            <a:off x="0" y="987966"/>
            <a:ext cx="9144000" cy="400110"/>
          </a:xfrm>
          <a:prstGeom prst="rect">
            <a:avLst/>
          </a:prstGeom>
          <a:noFill/>
        </p:spPr>
        <p:txBody>
          <a:bodyPr wrap="square" rtlCol="1">
            <a:spAutoFit/>
          </a:bodyPr>
          <a:lstStyle/>
          <a:p>
            <a:pPr fontAlgn="t"/>
            <a:r>
              <a:rPr lang="ar-SA" sz="1600" b="1" dirty="0" smtClean="0"/>
              <a:t>1- الوقاية .</a:t>
            </a:r>
            <a:r>
              <a:rPr lang="en-US" sz="2000" b="1" dirty="0" smtClean="0"/>
              <a:t>1- Prevention</a:t>
            </a:r>
            <a:r>
              <a:rPr lang="en-US" sz="1600" b="1" dirty="0" smtClean="0"/>
              <a:t>.                                                                                                                               </a:t>
            </a:r>
            <a:r>
              <a:rPr lang="en-US" b="1" dirty="0" smtClean="0"/>
              <a:t>               </a:t>
            </a:r>
            <a:endParaRPr lang="ar-SA" b="1" dirty="0" smtClean="0"/>
          </a:p>
        </p:txBody>
      </p:sp>
      <p:sp>
        <p:nvSpPr>
          <p:cNvPr id="13" name="مربع نص 12"/>
          <p:cNvSpPr txBox="1"/>
          <p:nvPr/>
        </p:nvSpPr>
        <p:spPr>
          <a:xfrm>
            <a:off x="0" y="1428736"/>
            <a:ext cx="9144000" cy="400110"/>
          </a:xfrm>
          <a:prstGeom prst="rect">
            <a:avLst/>
          </a:prstGeom>
          <a:noFill/>
        </p:spPr>
        <p:txBody>
          <a:bodyPr wrap="square" rtlCol="1">
            <a:spAutoFit/>
          </a:bodyPr>
          <a:lstStyle/>
          <a:p>
            <a:r>
              <a:rPr lang="ar-SA" sz="1600" b="1" dirty="0" smtClean="0"/>
              <a:t>2- الاقتصاد الذري .</a:t>
            </a:r>
            <a:r>
              <a:rPr lang="en-GB" sz="1600" b="1" dirty="0" smtClean="0">
                <a:solidFill>
                  <a:schemeClr val="dk1"/>
                </a:solidFill>
              </a:rPr>
              <a:t> </a:t>
            </a:r>
            <a:r>
              <a:rPr lang="en-US" sz="2000" b="1" dirty="0" smtClean="0">
                <a:solidFill>
                  <a:schemeClr val="dk1"/>
                </a:solidFill>
              </a:rPr>
              <a:t>2- </a:t>
            </a:r>
            <a:r>
              <a:rPr lang="en-GB" sz="2000" b="1" dirty="0" smtClean="0">
                <a:solidFill>
                  <a:schemeClr val="dk1"/>
                </a:solidFill>
              </a:rPr>
              <a:t>Atomic Economy.                                                                                                </a:t>
            </a:r>
            <a:endParaRPr lang="ar-SA" sz="2000" b="1" dirty="0" smtClean="0"/>
          </a:p>
        </p:txBody>
      </p:sp>
      <p:sp>
        <p:nvSpPr>
          <p:cNvPr id="14" name="مربع نص 13"/>
          <p:cNvSpPr txBox="1"/>
          <p:nvPr/>
        </p:nvSpPr>
        <p:spPr>
          <a:xfrm>
            <a:off x="-428660" y="1928802"/>
            <a:ext cx="9572660" cy="400110"/>
          </a:xfrm>
          <a:prstGeom prst="rect">
            <a:avLst/>
          </a:prstGeom>
          <a:noFill/>
        </p:spPr>
        <p:txBody>
          <a:bodyPr wrap="square" rtlCol="1">
            <a:spAutoFit/>
          </a:bodyPr>
          <a:lstStyle/>
          <a:p>
            <a:r>
              <a:rPr lang="ar-SA" sz="1600" b="1" dirty="0" smtClean="0"/>
              <a:t>3- التقليل من نفايات عمليات التصنيع الكيميائية</a:t>
            </a:r>
            <a:r>
              <a:rPr lang="en-US" sz="2000" b="1" dirty="0" smtClean="0"/>
              <a:t>3-</a:t>
            </a:r>
            <a:r>
              <a:rPr lang="en-GB" sz="2000" b="1" dirty="0" smtClean="0">
                <a:solidFill>
                  <a:schemeClr val="dk1"/>
                </a:solidFill>
              </a:rPr>
              <a:t> Less Hazardous Chemical Synthesis.                              </a:t>
            </a:r>
            <a:r>
              <a:rPr lang="en-US" b="1" dirty="0" smtClean="0"/>
              <a:t>.</a:t>
            </a:r>
            <a:r>
              <a:rPr lang="ar-SA" b="1" dirty="0" smtClean="0"/>
              <a:t> </a:t>
            </a:r>
          </a:p>
        </p:txBody>
      </p:sp>
      <p:sp>
        <p:nvSpPr>
          <p:cNvPr id="15" name="مربع نص 14"/>
          <p:cNvSpPr txBox="1"/>
          <p:nvPr/>
        </p:nvSpPr>
        <p:spPr>
          <a:xfrm>
            <a:off x="-285784" y="2428868"/>
            <a:ext cx="9429784" cy="400110"/>
          </a:xfrm>
          <a:prstGeom prst="rect">
            <a:avLst/>
          </a:prstGeom>
          <a:noFill/>
        </p:spPr>
        <p:txBody>
          <a:bodyPr wrap="square" rtlCol="1">
            <a:spAutoFit/>
          </a:bodyPr>
          <a:lstStyle/>
          <a:p>
            <a:r>
              <a:rPr lang="ar-SA" sz="1600" b="1" dirty="0" smtClean="0"/>
              <a:t>4- تصميم نواتج آمنة ليس لها تأثيرات سمية.</a:t>
            </a:r>
            <a:r>
              <a:rPr lang="en-US" sz="2000" b="1" dirty="0" smtClean="0"/>
              <a:t>4-</a:t>
            </a:r>
            <a:r>
              <a:rPr lang="en-GB" sz="2000" b="1" dirty="0" smtClean="0">
                <a:solidFill>
                  <a:schemeClr val="dk1"/>
                </a:solidFill>
              </a:rPr>
              <a:t> Design Safer Chemical.                      </a:t>
            </a:r>
            <a:r>
              <a:rPr lang="en-GB" sz="1600" b="1" dirty="0" smtClean="0">
                <a:solidFill>
                  <a:schemeClr val="dk1"/>
                </a:solidFill>
              </a:rPr>
              <a:t>                                      </a:t>
            </a:r>
            <a:r>
              <a:rPr lang="en-GB" b="1" dirty="0" smtClean="0">
                <a:solidFill>
                  <a:schemeClr val="dk1"/>
                </a:solidFill>
              </a:rPr>
              <a:t>     </a:t>
            </a:r>
            <a:r>
              <a:rPr lang="ar-SA" b="1" dirty="0" smtClean="0">
                <a:solidFill>
                  <a:schemeClr val="dk1"/>
                </a:solidFill>
              </a:rPr>
              <a:t> </a:t>
            </a:r>
            <a:r>
              <a:rPr lang="en-GB" b="1" dirty="0" smtClean="0">
                <a:solidFill>
                  <a:schemeClr val="dk1"/>
                </a:solidFill>
              </a:rPr>
              <a:t> </a:t>
            </a:r>
            <a:r>
              <a:rPr lang="ar-SA" b="1" dirty="0" smtClean="0">
                <a:solidFill>
                  <a:schemeClr val="dk1"/>
                </a:solidFill>
              </a:rPr>
              <a:t>  </a:t>
            </a:r>
            <a:endParaRPr lang="ar-SA" b="1" dirty="0" smtClean="0"/>
          </a:p>
        </p:txBody>
      </p:sp>
      <p:sp>
        <p:nvSpPr>
          <p:cNvPr id="16" name="مربع نص 15"/>
          <p:cNvSpPr txBox="1"/>
          <p:nvPr/>
        </p:nvSpPr>
        <p:spPr>
          <a:xfrm>
            <a:off x="-214346" y="2916792"/>
            <a:ext cx="9358346" cy="400110"/>
          </a:xfrm>
          <a:prstGeom prst="rect">
            <a:avLst/>
          </a:prstGeom>
          <a:noFill/>
        </p:spPr>
        <p:txBody>
          <a:bodyPr wrap="square" rtlCol="1">
            <a:spAutoFit/>
          </a:bodyPr>
          <a:lstStyle/>
          <a:p>
            <a:r>
              <a:rPr lang="ar-SA" sz="1600" b="1" dirty="0" smtClean="0"/>
              <a:t>5- استخدام مذيبات صديقة للبيئة ومساندات فراغية .</a:t>
            </a:r>
            <a:r>
              <a:rPr lang="en-GB" sz="1600" b="1" dirty="0" smtClean="0">
                <a:solidFill>
                  <a:schemeClr val="dk1"/>
                </a:solidFill>
              </a:rPr>
              <a:t> </a:t>
            </a:r>
            <a:r>
              <a:rPr lang="en-US" sz="2000" b="1" dirty="0" smtClean="0">
                <a:solidFill>
                  <a:schemeClr val="dk1"/>
                </a:solidFill>
              </a:rPr>
              <a:t>5- </a:t>
            </a:r>
            <a:r>
              <a:rPr lang="en-GB" sz="2000" b="1" dirty="0" smtClean="0">
                <a:solidFill>
                  <a:schemeClr val="dk1"/>
                </a:solidFill>
              </a:rPr>
              <a:t>Safer Solvents and Auxiliaries. </a:t>
            </a:r>
            <a:r>
              <a:rPr lang="en-US" sz="2000" b="1" dirty="0" smtClean="0">
                <a:solidFill>
                  <a:schemeClr val="dk1"/>
                </a:solidFill>
              </a:rPr>
              <a:t>                 </a:t>
            </a:r>
            <a:r>
              <a:rPr lang="en-GB" sz="2000" b="1" dirty="0" smtClean="0">
                <a:solidFill>
                  <a:schemeClr val="dk1"/>
                </a:solidFill>
              </a:rPr>
              <a:t>                 </a:t>
            </a:r>
            <a:endParaRPr lang="ar-SA" sz="2000" b="1" dirty="0" smtClean="0"/>
          </a:p>
        </p:txBody>
      </p:sp>
      <p:sp>
        <p:nvSpPr>
          <p:cNvPr id="17" name="مربع نص 16"/>
          <p:cNvSpPr txBox="1"/>
          <p:nvPr/>
        </p:nvSpPr>
        <p:spPr>
          <a:xfrm>
            <a:off x="-214346" y="3416858"/>
            <a:ext cx="9358378" cy="400110"/>
          </a:xfrm>
          <a:prstGeom prst="rect">
            <a:avLst/>
          </a:prstGeom>
          <a:noFill/>
        </p:spPr>
        <p:txBody>
          <a:bodyPr wrap="square" rtlCol="1">
            <a:spAutoFit/>
          </a:bodyPr>
          <a:lstStyle/>
          <a:p>
            <a:r>
              <a:rPr lang="ar-SA" sz="1600" b="1" dirty="0" smtClean="0"/>
              <a:t>6- ابتكار مصادر طاقة حميدة .</a:t>
            </a:r>
            <a:r>
              <a:rPr lang="en-GB" sz="1600" b="1" dirty="0" smtClean="0">
                <a:solidFill>
                  <a:schemeClr val="dk1"/>
                </a:solidFill>
              </a:rPr>
              <a:t> </a:t>
            </a:r>
            <a:r>
              <a:rPr lang="en-US" sz="2000" b="1" dirty="0" smtClean="0">
                <a:solidFill>
                  <a:schemeClr val="dk1"/>
                </a:solidFill>
              </a:rPr>
              <a:t>6- </a:t>
            </a:r>
            <a:r>
              <a:rPr lang="en-GB" sz="2000" b="1" dirty="0" smtClean="0">
                <a:solidFill>
                  <a:schemeClr val="dk1"/>
                </a:solidFill>
              </a:rPr>
              <a:t>Design for Energy Efficiency.                  </a:t>
            </a:r>
            <a:r>
              <a:rPr lang="en-GB" sz="1600" b="1" dirty="0" smtClean="0">
                <a:solidFill>
                  <a:schemeClr val="dk1"/>
                </a:solidFill>
              </a:rPr>
              <a:t>                                                         </a:t>
            </a:r>
            <a:endParaRPr lang="ar-SA" sz="1600" dirty="0" smtClean="0"/>
          </a:p>
        </p:txBody>
      </p:sp>
      <p:sp>
        <p:nvSpPr>
          <p:cNvPr id="19" name="مربع نص 18"/>
          <p:cNvSpPr txBox="1"/>
          <p:nvPr/>
        </p:nvSpPr>
        <p:spPr>
          <a:xfrm>
            <a:off x="-142908" y="3916924"/>
            <a:ext cx="9286940" cy="400110"/>
          </a:xfrm>
          <a:prstGeom prst="rect">
            <a:avLst/>
          </a:prstGeom>
          <a:noFill/>
        </p:spPr>
        <p:txBody>
          <a:bodyPr wrap="square" rtlCol="1">
            <a:spAutoFit/>
          </a:bodyPr>
          <a:lstStyle/>
          <a:p>
            <a:r>
              <a:rPr lang="ar-SA" sz="1600" b="1" dirty="0" smtClean="0"/>
              <a:t>7- إعادة استخدام المواد المسترجعة من التفاعل .</a:t>
            </a:r>
            <a:r>
              <a:rPr lang="en-GB" sz="1600" b="1" dirty="0" smtClean="0">
                <a:solidFill>
                  <a:schemeClr val="dk1"/>
                </a:solidFill>
              </a:rPr>
              <a:t> </a:t>
            </a:r>
            <a:r>
              <a:rPr lang="en-US" sz="2000" b="1" dirty="0" smtClean="0">
                <a:solidFill>
                  <a:schemeClr val="dk1"/>
                </a:solidFill>
              </a:rPr>
              <a:t>7- </a:t>
            </a:r>
            <a:r>
              <a:rPr lang="en-GB" sz="2000" b="1" dirty="0" smtClean="0">
                <a:solidFill>
                  <a:schemeClr val="dk1"/>
                </a:solidFill>
              </a:rPr>
              <a:t>Use of Renewable Feedstock.                                         </a:t>
            </a:r>
            <a:endParaRPr lang="ar-SA" sz="2000" dirty="0" smtClean="0"/>
          </a:p>
        </p:txBody>
      </p:sp>
      <p:sp>
        <p:nvSpPr>
          <p:cNvPr id="20" name="مربع نص 19"/>
          <p:cNvSpPr txBox="1"/>
          <p:nvPr/>
        </p:nvSpPr>
        <p:spPr>
          <a:xfrm>
            <a:off x="0" y="4457650"/>
            <a:ext cx="9144032" cy="400110"/>
          </a:xfrm>
          <a:prstGeom prst="rect">
            <a:avLst/>
          </a:prstGeom>
          <a:noFill/>
        </p:spPr>
        <p:txBody>
          <a:bodyPr wrap="square" rtlCol="1">
            <a:spAutoFit/>
          </a:bodyPr>
          <a:lstStyle/>
          <a:p>
            <a:r>
              <a:rPr lang="ar-SA" sz="1600" b="1" dirty="0" smtClean="0"/>
              <a:t>8- الحد من المشتقات غير الضرورية .</a:t>
            </a:r>
            <a:r>
              <a:rPr lang="en-GB" sz="1600" b="1" dirty="0" smtClean="0"/>
              <a:t> </a:t>
            </a:r>
            <a:r>
              <a:rPr lang="en-GB" sz="2000" b="1" dirty="0" smtClean="0"/>
              <a:t>8- Reduce Derivatives.                                                                      </a:t>
            </a:r>
            <a:endParaRPr lang="ar-SA" sz="2000" b="1" dirty="0"/>
          </a:p>
        </p:txBody>
      </p:sp>
      <p:sp>
        <p:nvSpPr>
          <p:cNvPr id="21" name="مربع نص 20"/>
          <p:cNvSpPr txBox="1"/>
          <p:nvPr/>
        </p:nvSpPr>
        <p:spPr>
          <a:xfrm>
            <a:off x="0" y="4957716"/>
            <a:ext cx="9144000" cy="400110"/>
          </a:xfrm>
          <a:prstGeom prst="rect">
            <a:avLst/>
          </a:prstGeom>
          <a:noFill/>
        </p:spPr>
        <p:txBody>
          <a:bodyPr wrap="square" rtlCol="1">
            <a:spAutoFit/>
          </a:bodyPr>
          <a:lstStyle/>
          <a:p>
            <a:r>
              <a:rPr lang="ar-SA" sz="1600" b="1" dirty="0" smtClean="0"/>
              <a:t>9- استخدام المحفزات الآمنة .</a:t>
            </a:r>
            <a:r>
              <a:rPr lang="en-GB" sz="1600" b="1" dirty="0" smtClean="0"/>
              <a:t> </a:t>
            </a:r>
            <a:r>
              <a:rPr lang="en-US" sz="2000" b="1" dirty="0" smtClean="0"/>
              <a:t>9- </a:t>
            </a:r>
            <a:r>
              <a:rPr lang="en-GB" sz="2000" b="1" dirty="0" smtClean="0"/>
              <a:t>Use Safer Catalyses.                                                                                </a:t>
            </a:r>
            <a:endParaRPr lang="ar-SA" sz="2000" b="1" dirty="0"/>
          </a:p>
        </p:txBody>
      </p:sp>
      <p:sp>
        <p:nvSpPr>
          <p:cNvPr id="22" name="مربع نص 21"/>
          <p:cNvSpPr txBox="1"/>
          <p:nvPr/>
        </p:nvSpPr>
        <p:spPr>
          <a:xfrm>
            <a:off x="-214346" y="5457782"/>
            <a:ext cx="9429816" cy="400110"/>
          </a:xfrm>
          <a:prstGeom prst="rect">
            <a:avLst/>
          </a:prstGeom>
          <a:noFill/>
        </p:spPr>
        <p:txBody>
          <a:bodyPr wrap="square" rtlCol="1">
            <a:spAutoFit/>
          </a:bodyPr>
          <a:lstStyle/>
          <a:p>
            <a:r>
              <a:rPr lang="ar-SA" sz="1600" b="1" dirty="0" smtClean="0"/>
              <a:t>10- إنتاج مواد قابلة للاضمحلال .</a:t>
            </a:r>
            <a:r>
              <a:rPr lang="en-GB" sz="1600" b="1" dirty="0" smtClean="0"/>
              <a:t> </a:t>
            </a:r>
            <a:r>
              <a:rPr lang="en-US" sz="2000" b="1" dirty="0" smtClean="0"/>
              <a:t>10- </a:t>
            </a:r>
            <a:r>
              <a:rPr lang="en-GB" sz="2000" b="1" dirty="0" smtClean="0"/>
              <a:t>Design for Degradation. </a:t>
            </a:r>
            <a:r>
              <a:rPr lang="en-US" sz="2000" b="1" dirty="0" smtClean="0"/>
              <a:t> </a:t>
            </a:r>
            <a:r>
              <a:rPr lang="en-GB" sz="2000" b="1" dirty="0" smtClean="0"/>
              <a:t>                                                                   </a:t>
            </a:r>
            <a:endParaRPr lang="ar-SA" sz="2000" b="1" dirty="0"/>
          </a:p>
        </p:txBody>
      </p:sp>
      <p:sp>
        <p:nvSpPr>
          <p:cNvPr id="23" name="مربع نص 22"/>
          <p:cNvSpPr txBox="1"/>
          <p:nvPr/>
        </p:nvSpPr>
        <p:spPr>
          <a:xfrm>
            <a:off x="-214314" y="5956719"/>
            <a:ext cx="9429784" cy="615553"/>
          </a:xfrm>
          <a:prstGeom prst="rect">
            <a:avLst/>
          </a:prstGeom>
          <a:noFill/>
        </p:spPr>
        <p:txBody>
          <a:bodyPr wrap="square" rtlCol="1">
            <a:spAutoFit/>
          </a:bodyPr>
          <a:lstStyle/>
          <a:p>
            <a:r>
              <a:rPr lang="ar-SA" sz="1600" b="1" dirty="0" smtClean="0"/>
              <a:t>11- الوقاية من حوادث المواد الكيميائية .                   </a:t>
            </a:r>
            <a:r>
              <a:rPr lang="en-GB" sz="1600" b="1" dirty="0" smtClean="0"/>
              <a:t> </a:t>
            </a:r>
            <a:r>
              <a:rPr lang="en-US" b="1" dirty="0" smtClean="0"/>
              <a:t>11- </a:t>
            </a:r>
            <a:r>
              <a:rPr lang="en-GB" b="1" dirty="0" smtClean="0"/>
              <a:t>Inherently Safer Chemicals for Accident Prevention</a:t>
            </a:r>
            <a:r>
              <a:rPr lang="en-US" b="1" dirty="0" smtClean="0"/>
              <a:t>.</a:t>
            </a:r>
            <a:endParaRPr lang="en-US" dirty="0" smtClean="0"/>
          </a:p>
          <a:p>
            <a:r>
              <a:rPr lang="ar-SA" sz="1600" b="1" dirty="0" smtClean="0"/>
              <a:t> </a:t>
            </a:r>
            <a:endParaRPr lang="ar-SA" sz="1600" b="1" dirty="0"/>
          </a:p>
        </p:txBody>
      </p:sp>
      <p:sp>
        <p:nvSpPr>
          <p:cNvPr id="24" name="مربع نص 23"/>
          <p:cNvSpPr txBox="1"/>
          <p:nvPr/>
        </p:nvSpPr>
        <p:spPr>
          <a:xfrm>
            <a:off x="-785850" y="6488692"/>
            <a:ext cx="10001320" cy="369332"/>
          </a:xfrm>
          <a:prstGeom prst="rect">
            <a:avLst/>
          </a:prstGeom>
          <a:noFill/>
        </p:spPr>
        <p:txBody>
          <a:bodyPr wrap="square" rtlCol="1">
            <a:spAutoFit/>
          </a:bodyPr>
          <a:lstStyle/>
          <a:p>
            <a:r>
              <a:rPr lang="ar-SA" sz="1600" b="1" dirty="0" smtClean="0"/>
              <a:t>12- تقليل المعدل الزمني لمخاطر التلوث الناتج من التفاعلات الكيميائية .     .</a:t>
            </a:r>
            <a:r>
              <a:rPr lang="en-US" sz="1600" b="1" dirty="0" smtClean="0"/>
              <a:t>12-</a:t>
            </a:r>
            <a:r>
              <a:rPr lang="en-GB" sz="1600" b="1" dirty="0" smtClean="0"/>
              <a:t> Real-time Analysis for Pollution Prevention</a:t>
            </a:r>
            <a:r>
              <a:rPr lang="ar-SA" b="1" dirty="0" smtClean="0"/>
              <a:t> </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ppt_w</p:attrName>
                                        </p:attrNameLst>
                                      </p:cBhvr>
                                      <p:tavLst>
                                        <p:tav tm="0" fmla="#ppt_w*sin(2.5*pi*$)">
                                          <p:val>
                                            <p:fltVal val="0"/>
                                          </p:val>
                                        </p:tav>
                                        <p:tav tm="100000">
                                          <p:val>
                                            <p:fltVal val="1"/>
                                          </p:val>
                                        </p:tav>
                                      </p:tavLst>
                                    </p:anim>
                                    <p:anim calcmode="lin" valueType="num">
                                      <p:cBhvr>
                                        <p:cTn id="9"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anim calcmode="lin" valueType="num">
                                      <p:cBhvr>
                                        <p:cTn id="15" dur="500" fill="hold"/>
                                        <p:tgtEl>
                                          <p:spTgt spid="11"/>
                                        </p:tgtEl>
                                        <p:attrNameLst>
                                          <p:attrName>ppt_w</p:attrName>
                                        </p:attrNameLst>
                                      </p:cBhvr>
                                      <p:tavLst>
                                        <p:tav tm="0" fmla="#ppt_w*sin(2.5*pi*$)">
                                          <p:val>
                                            <p:fltVal val="0"/>
                                          </p:val>
                                        </p:tav>
                                        <p:tav tm="100000">
                                          <p:val>
                                            <p:fltVal val="1"/>
                                          </p:val>
                                        </p:tav>
                                      </p:tavLst>
                                    </p:anim>
                                    <p:anim calcmode="lin" valueType="num">
                                      <p:cBhvr>
                                        <p:cTn id="16" dur="500" fill="hold"/>
                                        <p:tgtEl>
                                          <p:spTgt spid="11"/>
                                        </p:tgtEl>
                                        <p:attrNameLst>
                                          <p:attrName>ppt_h</p:attrName>
                                        </p:attrNameLst>
                                      </p:cBhvr>
                                      <p:tavLst>
                                        <p:tav tm="0">
                                          <p:val>
                                            <p:strVal val="#ppt_h"/>
                                          </p:val>
                                        </p:tav>
                                        <p:tav tm="100000">
                                          <p:val>
                                            <p:strVal val="#ppt_h"/>
                                          </p:val>
                                        </p:tav>
                                      </p:tavLst>
                                    </p:anim>
                                  </p:childTnLst>
                                </p:cTn>
                              </p:par>
                              <p:par>
                                <p:cTn id="17" presetID="3" presetClass="entr" presetSubtype="1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linds(horizontal)">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iterate type="lt">
                                    <p:tmPct val="10000"/>
                                  </p:iterate>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anim calcmode="lin" valueType="num">
                                      <p:cBhvr>
                                        <p:cTn id="25" dur="500" fill="hold"/>
                                        <p:tgtEl>
                                          <p:spTgt spid="13"/>
                                        </p:tgtEl>
                                        <p:attrNameLst>
                                          <p:attrName>ppt_w</p:attrName>
                                        </p:attrNameLst>
                                      </p:cBhvr>
                                      <p:tavLst>
                                        <p:tav tm="0" fmla="#ppt_w*sin(2.5*pi*$)">
                                          <p:val>
                                            <p:fltVal val="0"/>
                                          </p:val>
                                        </p:tav>
                                        <p:tav tm="100000">
                                          <p:val>
                                            <p:fltVal val="1"/>
                                          </p:val>
                                        </p:tav>
                                      </p:tavLst>
                                    </p:anim>
                                    <p:anim calcmode="lin" valueType="num">
                                      <p:cBhvr>
                                        <p:cTn id="26" dur="500" fill="hold"/>
                                        <p:tgtEl>
                                          <p:spTgt spid="13"/>
                                        </p:tgtEl>
                                        <p:attrNameLst>
                                          <p:attrName>ppt_h</p:attrName>
                                        </p:attrNameLst>
                                      </p:cBhvr>
                                      <p:tavLst>
                                        <p:tav tm="0">
                                          <p:val>
                                            <p:strVal val="#ppt_h"/>
                                          </p:val>
                                        </p:tav>
                                        <p:tav tm="100000">
                                          <p:val>
                                            <p:strVal val="#ppt_h"/>
                                          </p:val>
                                        </p:tav>
                                      </p:tavLst>
                                    </p:anim>
                                  </p:childTnLst>
                                </p:cTn>
                              </p:par>
                              <p:par>
                                <p:cTn id="27" presetID="3" presetClass="entr" presetSubtype="1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linds(horizontal)">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iterate type="lt">
                                    <p:tmPct val="10000"/>
                                  </p:iterate>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anim calcmode="lin" valueType="num">
                                      <p:cBhvr>
                                        <p:cTn id="35" dur="500" fill="hold"/>
                                        <p:tgtEl>
                                          <p:spTgt spid="14"/>
                                        </p:tgtEl>
                                        <p:attrNameLst>
                                          <p:attrName>ppt_w</p:attrName>
                                        </p:attrNameLst>
                                      </p:cBhvr>
                                      <p:tavLst>
                                        <p:tav tm="0" fmla="#ppt_w*sin(2.5*pi*$)">
                                          <p:val>
                                            <p:fltVal val="0"/>
                                          </p:val>
                                        </p:tav>
                                        <p:tav tm="100000">
                                          <p:val>
                                            <p:fltVal val="1"/>
                                          </p:val>
                                        </p:tav>
                                      </p:tavLst>
                                    </p:anim>
                                    <p:anim calcmode="lin" valueType="num">
                                      <p:cBhvr>
                                        <p:cTn id="36" dur="500" fill="hold"/>
                                        <p:tgtEl>
                                          <p:spTgt spid="14"/>
                                        </p:tgtEl>
                                        <p:attrNameLst>
                                          <p:attrName>ppt_h</p:attrName>
                                        </p:attrNameLst>
                                      </p:cBhvr>
                                      <p:tavLst>
                                        <p:tav tm="0">
                                          <p:val>
                                            <p:strVal val="#ppt_h"/>
                                          </p:val>
                                        </p:tav>
                                        <p:tav tm="100000">
                                          <p:val>
                                            <p:strVal val="#ppt_h"/>
                                          </p:val>
                                        </p:tav>
                                      </p:tavLst>
                                    </p:anim>
                                  </p:childTnLst>
                                </p:cTn>
                              </p:par>
                              <p:par>
                                <p:cTn id="37" presetID="3" presetClass="entr" presetSubtype="1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linds(horizontal)">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grpId="0" nodeType="clickEffect">
                                  <p:stCondLst>
                                    <p:cond delay="0"/>
                                  </p:stCondLst>
                                  <p:iterate type="lt">
                                    <p:tmPct val="10000"/>
                                  </p:iterate>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anim calcmode="lin" valueType="num">
                                      <p:cBhvr>
                                        <p:cTn id="45" dur="500" fill="hold"/>
                                        <p:tgtEl>
                                          <p:spTgt spid="15"/>
                                        </p:tgtEl>
                                        <p:attrNameLst>
                                          <p:attrName>ppt_w</p:attrName>
                                        </p:attrNameLst>
                                      </p:cBhvr>
                                      <p:tavLst>
                                        <p:tav tm="0" fmla="#ppt_w*sin(2.5*pi*$)">
                                          <p:val>
                                            <p:fltVal val="0"/>
                                          </p:val>
                                        </p:tav>
                                        <p:tav tm="100000">
                                          <p:val>
                                            <p:fltVal val="1"/>
                                          </p:val>
                                        </p:tav>
                                      </p:tavLst>
                                    </p:anim>
                                    <p:anim calcmode="lin" valueType="num">
                                      <p:cBhvr>
                                        <p:cTn id="46" dur="500" fill="hold"/>
                                        <p:tgtEl>
                                          <p:spTgt spid="15"/>
                                        </p:tgtEl>
                                        <p:attrNameLst>
                                          <p:attrName>ppt_h</p:attrName>
                                        </p:attrNameLst>
                                      </p:cBhvr>
                                      <p:tavLst>
                                        <p:tav tm="0">
                                          <p:val>
                                            <p:strVal val="#ppt_h"/>
                                          </p:val>
                                        </p:tav>
                                        <p:tav tm="100000">
                                          <p:val>
                                            <p:strVal val="#ppt_h"/>
                                          </p:val>
                                        </p:tav>
                                      </p:tavLst>
                                    </p:anim>
                                  </p:childTnLst>
                                </p:cTn>
                              </p:par>
                              <p:par>
                                <p:cTn id="47" presetID="3" presetClass="entr" presetSubtype="1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blinds(horizontal)">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grpId="0" nodeType="clickEffect">
                                  <p:stCondLst>
                                    <p:cond delay="0"/>
                                  </p:stCondLst>
                                  <p:iterate type="lt">
                                    <p:tmPct val="10000"/>
                                  </p:iterate>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anim calcmode="lin" valueType="num">
                                      <p:cBhvr>
                                        <p:cTn id="55" dur="500" fill="hold"/>
                                        <p:tgtEl>
                                          <p:spTgt spid="16"/>
                                        </p:tgtEl>
                                        <p:attrNameLst>
                                          <p:attrName>ppt_w</p:attrName>
                                        </p:attrNameLst>
                                      </p:cBhvr>
                                      <p:tavLst>
                                        <p:tav tm="0" fmla="#ppt_w*sin(2.5*pi*$)">
                                          <p:val>
                                            <p:fltVal val="0"/>
                                          </p:val>
                                        </p:tav>
                                        <p:tav tm="100000">
                                          <p:val>
                                            <p:fltVal val="1"/>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par>
                                <p:cTn id="57" presetID="3" presetClass="entr" presetSubtype="1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blinds(horizontal)">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45" presetClass="entr" presetSubtype="0" fill="hold" grpId="0" nodeType="clickEffect">
                                  <p:stCondLst>
                                    <p:cond delay="0"/>
                                  </p:stCondLst>
                                  <p:iterate type="lt">
                                    <p:tmPct val="10000"/>
                                  </p:iterate>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anim calcmode="lin" valueType="num">
                                      <p:cBhvr>
                                        <p:cTn id="65" dur="500" fill="hold"/>
                                        <p:tgtEl>
                                          <p:spTgt spid="17"/>
                                        </p:tgtEl>
                                        <p:attrNameLst>
                                          <p:attrName>ppt_w</p:attrName>
                                        </p:attrNameLst>
                                      </p:cBhvr>
                                      <p:tavLst>
                                        <p:tav tm="0" fmla="#ppt_w*sin(2.5*pi*$)">
                                          <p:val>
                                            <p:fltVal val="0"/>
                                          </p:val>
                                        </p:tav>
                                        <p:tav tm="100000">
                                          <p:val>
                                            <p:fltVal val="1"/>
                                          </p:val>
                                        </p:tav>
                                      </p:tavLst>
                                    </p:anim>
                                    <p:anim calcmode="lin" valueType="num">
                                      <p:cBhvr>
                                        <p:cTn id="66" dur="500" fill="hold"/>
                                        <p:tgtEl>
                                          <p:spTgt spid="17"/>
                                        </p:tgtEl>
                                        <p:attrNameLst>
                                          <p:attrName>ppt_h</p:attrName>
                                        </p:attrNameLst>
                                      </p:cBhvr>
                                      <p:tavLst>
                                        <p:tav tm="0">
                                          <p:val>
                                            <p:strVal val="#ppt_h"/>
                                          </p:val>
                                        </p:tav>
                                        <p:tav tm="100000">
                                          <p:val>
                                            <p:strVal val="#ppt_h"/>
                                          </p:val>
                                        </p:tav>
                                      </p:tavLst>
                                    </p:anim>
                                  </p:childTnLst>
                                </p:cTn>
                              </p:par>
                              <p:par>
                                <p:cTn id="67" presetID="3" presetClass="entr" presetSubtype="1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blinds(horizontal)">
                                      <p:cBhvr>
                                        <p:cTn id="69" dur="500"/>
                                        <p:tgtEl>
                                          <p:spTgt spid="30"/>
                                        </p:tgtEl>
                                      </p:cBhvr>
                                    </p:animEffect>
                                  </p:childTnLst>
                                </p:cTn>
                              </p:par>
                            </p:childTnLst>
                          </p:cTn>
                        </p:par>
                      </p:childTnLst>
                    </p:cTn>
                  </p:par>
                  <p:par>
                    <p:cTn id="70" fill="hold">
                      <p:stCondLst>
                        <p:cond delay="indefinite"/>
                      </p:stCondLst>
                      <p:childTnLst>
                        <p:par>
                          <p:cTn id="71" fill="hold">
                            <p:stCondLst>
                              <p:cond delay="0"/>
                            </p:stCondLst>
                            <p:childTnLst>
                              <p:par>
                                <p:cTn id="72" presetID="45" presetClass="entr" presetSubtype="0" fill="hold" grpId="0" nodeType="clickEffect">
                                  <p:stCondLst>
                                    <p:cond delay="0"/>
                                  </p:stCondLst>
                                  <p:iterate type="lt">
                                    <p:tmPct val="10000"/>
                                  </p:iterate>
                                  <p:childTnLst>
                                    <p:set>
                                      <p:cBhvr>
                                        <p:cTn id="73" dur="1" fill="hold">
                                          <p:stCondLst>
                                            <p:cond delay="0"/>
                                          </p:stCondLst>
                                        </p:cTn>
                                        <p:tgtEl>
                                          <p:spTgt spid="19"/>
                                        </p:tgtEl>
                                        <p:attrNameLst>
                                          <p:attrName>style.visibility</p:attrName>
                                        </p:attrNameLst>
                                      </p:cBhvr>
                                      <p:to>
                                        <p:strVal val="visible"/>
                                      </p:to>
                                    </p:set>
                                    <p:animEffect transition="in" filter="fade">
                                      <p:cBhvr>
                                        <p:cTn id="74" dur="500"/>
                                        <p:tgtEl>
                                          <p:spTgt spid="19"/>
                                        </p:tgtEl>
                                      </p:cBhvr>
                                    </p:animEffect>
                                    <p:anim calcmode="lin" valueType="num">
                                      <p:cBhvr>
                                        <p:cTn id="75" dur="500" fill="hold"/>
                                        <p:tgtEl>
                                          <p:spTgt spid="19"/>
                                        </p:tgtEl>
                                        <p:attrNameLst>
                                          <p:attrName>ppt_w</p:attrName>
                                        </p:attrNameLst>
                                      </p:cBhvr>
                                      <p:tavLst>
                                        <p:tav tm="0" fmla="#ppt_w*sin(2.5*pi*$)">
                                          <p:val>
                                            <p:fltVal val="0"/>
                                          </p:val>
                                        </p:tav>
                                        <p:tav tm="100000">
                                          <p:val>
                                            <p:fltVal val="1"/>
                                          </p:val>
                                        </p:tav>
                                      </p:tavLst>
                                    </p:anim>
                                    <p:anim calcmode="lin" valueType="num">
                                      <p:cBhvr>
                                        <p:cTn id="76" dur="500" fill="hold"/>
                                        <p:tgtEl>
                                          <p:spTgt spid="19"/>
                                        </p:tgtEl>
                                        <p:attrNameLst>
                                          <p:attrName>ppt_h</p:attrName>
                                        </p:attrNameLst>
                                      </p:cBhvr>
                                      <p:tavLst>
                                        <p:tav tm="0">
                                          <p:val>
                                            <p:strVal val="#ppt_h"/>
                                          </p:val>
                                        </p:tav>
                                        <p:tav tm="100000">
                                          <p:val>
                                            <p:strVal val="#ppt_h"/>
                                          </p:val>
                                        </p:tav>
                                      </p:tavLst>
                                    </p:anim>
                                  </p:childTnLst>
                                </p:cTn>
                              </p:par>
                              <p:par>
                                <p:cTn id="77" presetID="3" presetClass="entr" presetSubtype="10"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blinds(horizontal)">
                                      <p:cBhvr>
                                        <p:cTn id="79" dur="500"/>
                                        <p:tgtEl>
                                          <p:spTgt spid="31"/>
                                        </p:tgtEl>
                                      </p:cBhvr>
                                    </p:animEffect>
                                  </p:childTnLst>
                                </p:cTn>
                              </p:par>
                            </p:childTnLst>
                          </p:cTn>
                        </p:par>
                      </p:childTnLst>
                    </p:cTn>
                  </p:par>
                  <p:par>
                    <p:cTn id="80" fill="hold">
                      <p:stCondLst>
                        <p:cond delay="indefinite"/>
                      </p:stCondLst>
                      <p:childTnLst>
                        <p:par>
                          <p:cTn id="81" fill="hold">
                            <p:stCondLst>
                              <p:cond delay="0"/>
                            </p:stCondLst>
                            <p:childTnLst>
                              <p:par>
                                <p:cTn id="82" presetID="45" presetClass="entr" presetSubtype="0" fill="hold" grpId="0" nodeType="clickEffect">
                                  <p:stCondLst>
                                    <p:cond delay="0"/>
                                  </p:stCondLst>
                                  <p:iterate type="lt">
                                    <p:tmPct val="10000"/>
                                  </p:iterate>
                                  <p:childTnLst>
                                    <p:set>
                                      <p:cBhvr>
                                        <p:cTn id="83" dur="1" fill="hold">
                                          <p:stCondLst>
                                            <p:cond delay="0"/>
                                          </p:stCondLst>
                                        </p:cTn>
                                        <p:tgtEl>
                                          <p:spTgt spid="20"/>
                                        </p:tgtEl>
                                        <p:attrNameLst>
                                          <p:attrName>style.visibility</p:attrName>
                                        </p:attrNameLst>
                                      </p:cBhvr>
                                      <p:to>
                                        <p:strVal val="visible"/>
                                      </p:to>
                                    </p:set>
                                    <p:animEffect transition="in" filter="fade">
                                      <p:cBhvr>
                                        <p:cTn id="84" dur="500"/>
                                        <p:tgtEl>
                                          <p:spTgt spid="20"/>
                                        </p:tgtEl>
                                      </p:cBhvr>
                                    </p:animEffect>
                                    <p:anim calcmode="lin" valueType="num">
                                      <p:cBhvr>
                                        <p:cTn id="85" dur="500" fill="hold"/>
                                        <p:tgtEl>
                                          <p:spTgt spid="20"/>
                                        </p:tgtEl>
                                        <p:attrNameLst>
                                          <p:attrName>ppt_w</p:attrName>
                                        </p:attrNameLst>
                                      </p:cBhvr>
                                      <p:tavLst>
                                        <p:tav tm="0" fmla="#ppt_w*sin(2.5*pi*$)">
                                          <p:val>
                                            <p:fltVal val="0"/>
                                          </p:val>
                                        </p:tav>
                                        <p:tav tm="100000">
                                          <p:val>
                                            <p:fltVal val="1"/>
                                          </p:val>
                                        </p:tav>
                                      </p:tavLst>
                                    </p:anim>
                                    <p:anim calcmode="lin" valueType="num">
                                      <p:cBhvr>
                                        <p:cTn id="86" dur="500" fill="hold"/>
                                        <p:tgtEl>
                                          <p:spTgt spid="20"/>
                                        </p:tgtEl>
                                        <p:attrNameLst>
                                          <p:attrName>ppt_h</p:attrName>
                                        </p:attrNameLst>
                                      </p:cBhvr>
                                      <p:tavLst>
                                        <p:tav tm="0">
                                          <p:val>
                                            <p:strVal val="#ppt_h"/>
                                          </p:val>
                                        </p:tav>
                                        <p:tav tm="100000">
                                          <p:val>
                                            <p:strVal val="#ppt_h"/>
                                          </p:val>
                                        </p:tav>
                                      </p:tavLst>
                                    </p:anim>
                                  </p:childTnLst>
                                </p:cTn>
                              </p:par>
                              <p:par>
                                <p:cTn id="87" presetID="3" presetClass="entr" presetSubtype="10"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blinds(horizontal)">
                                      <p:cBhvr>
                                        <p:cTn id="89" dur="500"/>
                                        <p:tgtEl>
                                          <p:spTgt spid="32"/>
                                        </p:tgtEl>
                                      </p:cBhvr>
                                    </p:animEffect>
                                  </p:childTnLst>
                                </p:cTn>
                              </p:par>
                            </p:childTnLst>
                          </p:cTn>
                        </p:par>
                      </p:childTnLst>
                    </p:cTn>
                  </p:par>
                  <p:par>
                    <p:cTn id="90" fill="hold">
                      <p:stCondLst>
                        <p:cond delay="indefinite"/>
                      </p:stCondLst>
                      <p:childTnLst>
                        <p:par>
                          <p:cTn id="91" fill="hold">
                            <p:stCondLst>
                              <p:cond delay="0"/>
                            </p:stCondLst>
                            <p:childTnLst>
                              <p:par>
                                <p:cTn id="92" presetID="45" presetClass="entr" presetSubtype="0" fill="hold" grpId="0" nodeType="clickEffect">
                                  <p:stCondLst>
                                    <p:cond delay="0"/>
                                  </p:stCondLst>
                                  <p:iterate type="lt">
                                    <p:tmPct val="10000"/>
                                  </p:iterate>
                                  <p:childTnLst>
                                    <p:set>
                                      <p:cBhvr>
                                        <p:cTn id="93" dur="1" fill="hold">
                                          <p:stCondLst>
                                            <p:cond delay="0"/>
                                          </p:stCondLst>
                                        </p:cTn>
                                        <p:tgtEl>
                                          <p:spTgt spid="21"/>
                                        </p:tgtEl>
                                        <p:attrNameLst>
                                          <p:attrName>style.visibility</p:attrName>
                                        </p:attrNameLst>
                                      </p:cBhvr>
                                      <p:to>
                                        <p:strVal val="visible"/>
                                      </p:to>
                                    </p:set>
                                    <p:animEffect transition="in" filter="fade">
                                      <p:cBhvr>
                                        <p:cTn id="94" dur="500"/>
                                        <p:tgtEl>
                                          <p:spTgt spid="21"/>
                                        </p:tgtEl>
                                      </p:cBhvr>
                                    </p:animEffect>
                                    <p:anim calcmode="lin" valueType="num">
                                      <p:cBhvr>
                                        <p:cTn id="95" dur="500" fill="hold"/>
                                        <p:tgtEl>
                                          <p:spTgt spid="21"/>
                                        </p:tgtEl>
                                        <p:attrNameLst>
                                          <p:attrName>ppt_w</p:attrName>
                                        </p:attrNameLst>
                                      </p:cBhvr>
                                      <p:tavLst>
                                        <p:tav tm="0" fmla="#ppt_w*sin(2.5*pi*$)">
                                          <p:val>
                                            <p:fltVal val="0"/>
                                          </p:val>
                                        </p:tav>
                                        <p:tav tm="100000">
                                          <p:val>
                                            <p:fltVal val="1"/>
                                          </p:val>
                                        </p:tav>
                                      </p:tavLst>
                                    </p:anim>
                                    <p:anim calcmode="lin" valueType="num">
                                      <p:cBhvr>
                                        <p:cTn id="96" dur="500" fill="hold"/>
                                        <p:tgtEl>
                                          <p:spTgt spid="21"/>
                                        </p:tgtEl>
                                        <p:attrNameLst>
                                          <p:attrName>ppt_h</p:attrName>
                                        </p:attrNameLst>
                                      </p:cBhvr>
                                      <p:tavLst>
                                        <p:tav tm="0">
                                          <p:val>
                                            <p:strVal val="#ppt_h"/>
                                          </p:val>
                                        </p:tav>
                                        <p:tav tm="100000">
                                          <p:val>
                                            <p:strVal val="#ppt_h"/>
                                          </p:val>
                                        </p:tav>
                                      </p:tavLst>
                                    </p:anim>
                                  </p:childTnLst>
                                </p:cTn>
                              </p:par>
                              <p:par>
                                <p:cTn id="97" presetID="3" presetClass="entr" presetSubtype="10" fill="hold" grpId="0" nodeType="with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blinds(horizontal)">
                                      <p:cBhvr>
                                        <p:cTn id="99" dur="500"/>
                                        <p:tgtEl>
                                          <p:spTgt spid="33"/>
                                        </p:tgtEl>
                                      </p:cBhvr>
                                    </p:animEffect>
                                  </p:childTnLst>
                                </p:cTn>
                              </p:par>
                            </p:childTnLst>
                          </p:cTn>
                        </p:par>
                      </p:childTnLst>
                    </p:cTn>
                  </p:par>
                  <p:par>
                    <p:cTn id="100" fill="hold">
                      <p:stCondLst>
                        <p:cond delay="indefinite"/>
                      </p:stCondLst>
                      <p:childTnLst>
                        <p:par>
                          <p:cTn id="101" fill="hold">
                            <p:stCondLst>
                              <p:cond delay="0"/>
                            </p:stCondLst>
                            <p:childTnLst>
                              <p:par>
                                <p:cTn id="102" presetID="45" presetClass="entr" presetSubtype="0" fill="hold" grpId="0" nodeType="clickEffect">
                                  <p:stCondLst>
                                    <p:cond delay="0"/>
                                  </p:stCondLst>
                                  <p:iterate type="lt">
                                    <p:tmPct val="10000"/>
                                  </p:iterate>
                                  <p:childTnLst>
                                    <p:set>
                                      <p:cBhvr>
                                        <p:cTn id="103" dur="1" fill="hold">
                                          <p:stCondLst>
                                            <p:cond delay="0"/>
                                          </p:stCondLst>
                                        </p:cTn>
                                        <p:tgtEl>
                                          <p:spTgt spid="22"/>
                                        </p:tgtEl>
                                        <p:attrNameLst>
                                          <p:attrName>style.visibility</p:attrName>
                                        </p:attrNameLst>
                                      </p:cBhvr>
                                      <p:to>
                                        <p:strVal val="visible"/>
                                      </p:to>
                                    </p:set>
                                    <p:animEffect transition="in" filter="fade">
                                      <p:cBhvr>
                                        <p:cTn id="104" dur="500"/>
                                        <p:tgtEl>
                                          <p:spTgt spid="22"/>
                                        </p:tgtEl>
                                      </p:cBhvr>
                                    </p:animEffect>
                                    <p:anim calcmode="lin" valueType="num">
                                      <p:cBhvr>
                                        <p:cTn id="105" dur="500" fill="hold"/>
                                        <p:tgtEl>
                                          <p:spTgt spid="22"/>
                                        </p:tgtEl>
                                        <p:attrNameLst>
                                          <p:attrName>ppt_w</p:attrName>
                                        </p:attrNameLst>
                                      </p:cBhvr>
                                      <p:tavLst>
                                        <p:tav tm="0" fmla="#ppt_w*sin(2.5*pi*$)">
                                          <p:val>
                                            <p:fltVal val="0"/>
                                          </p:val>
                                        </p:tav>
                                        <p:tav tm="100000">
                                          <p:val>
                                            <p:fltVal val="1"/>
                                          </p:val>
                                        </p:tav>
                                      </p:tavLst>
                                    </p:anim>
                                    <p:anim calcmode="lin" valueType="num">
                                      <p:cBhvr>
                                        <p:cTn id="106" dur="500" fill="hold"/>
                                        <p:tgtEl>
                                          <p:spTgt spid="22"/>
                                        </p:tgtEl>
                                        <p:attrNameLst>
                                          <p:attrName>ppt_h</p:attrName>
                                        </p:attrNameLst>
                                      </p:cBhvr>
                                      <p:tavLst>
                                        <p:tav tm="0">
                                          <p:val>
                                            <p:strVal val="#ppt_h"/>
                                          </p:val>
                                        </p:tav>
                                        <p:tav tm="100000">
                                          <p:val>
                                            <p:strVal val="#ppt_h"/>
                                          </p:val>
                                        </p:tav>
                                      </p:tavLst>
                                    </p:anim>
                                  </p:childTnLst>
                                </p:cTn>
                              </p:par>
                              <p:par>
                                <p:cTn id="107" presetID="3" presetClass="entr" presetSubtype="10" fill="hold" grpId="0" nodeType="with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blinds(horizontal)">
                                      <p:cBhvr>
                                        <p:cTn id="109" dur="500"/>
                                        <p:tgtEl>
                                          <p:spTgt spid="34"/>
                                        </p:tgtEl>
                                      </p:cBhvr>
                                    </p:animEffect>
                                  </p:childTnLst>
                                </p:cTn>
                              </p:par>
                            </p:childTnLst>
                          </p:cTn>
                        </p:par>
                      </p:childTnLst>
                    </p:cTn>
                  </p:par>
                  <p:par>
                    <p:cTn id="110" fill="hold">
                      <p:stCondLst>
                        <p:cond delay="indefinite"/>
                      </p:stCondLst>
                      <p:childTnLst>
                        <p:par>
                          <p:cTn id="111" fill="hold">
                            <p:stCondLst>
                              <p:cond delay="0"/>
                            </p:stCondLst>
                            <p:childTnLst>
                              <p:par>
                                <p:cTn id="112" presetID="45" presetClass="entr" presetSubtype="0" fill="hold" grpId="0" nodeType="clickEffect">
                                  <p:stCondLst>
                                    <p:cond delay="0"/>
                                  </p:stCondLst>
                                  <p:iterate type="lt">
                                    <p:tmPct val="10000"/>
                                  </p:iterate>
                                  <p:childTnLst>
                                    <p:set>
                                      <p:cBhvr>
                                        <p:cTn id="113" dur="1" fill="hold">
                                          <p:stCondLst>
                                            <p:cond delay="0"/>
                                          </p:stCondLst>
                                        </p:cTn>
                                        <p:tgtEl>
                                          <p:spTgt spid="23"/>
                                        </p:tgtEl>
                                        <p:attrNameLst>
                                          <p:attrName>style.visibility</p:attrName>
                                        </p:attrNameLst>
                                      </p:cBhvr>
                                      <p:to>
                                        <p:strVal val="visible"/>
                                      </p:to>
                                    </p:set>
                                    <p:animEffect transition="in" filter="fade">
                                      <p:cBhvr>
                                        <p:cTn id="114" dur="500"/>
                                        <p:tgtEl>
                                          <p:spTgt spid="23"/>
                                        </p:tgtEl>
                                      </p:cBhvr>
                                    </p:animEffect>
                                    <p:anim calcmode="lin" valueType="num">
                                      <p:cBhvr>
                                        <p:cTn id="115" dur="500" fill="hold"/>
                                        <p:tgtEl>
                                          <p:spTgt spid="23"/>
                                        </p:tgtEl>
                                        <p:attrNameLst>
                                          <p:attrName>ppt_w</p:attrName>
                                        </p:attrNameLst>
                                      </p:cBhvr>
                                      <p:tavLst>
                                        <p:tav tm="0" fmla="#ppt_w*sin(2.5*pi*$)">
                                          <p:val>
                                            <p:fltVal val="0"/>
                                          </p:val>
                                        </p:tav>
                                        <p:tav tm="100000">
                                          <p:val>
                                            <p:fltVal val="1"/>
                                          </p:val>
                                        </p:tav>
                                      </p:tavLst>
                                    </p:anim>
                                    <p:anim calcmode="lin" valueType="num">
                                      <p:cBhvr>
                                        <p:cTn id="116" dur="500" fill="hold"/>
                                        <p:tgtEl>
                                          <p:spTgt spid="23"/>
                                        </p:tgtEl>
                                        <p:attrNameLst>
                                          <p:attrName>ppt_h</p:attrName>
                                        </p:attrNameLst>
                                      </p:cBhvr>
                                      <p:tavLst>
                                        <p:tav tm="0">
                                          <p:val>
                                            <p:strVal val="#ppt_h"/>
                                          </p:val>
                                        </p:tav>
                                        <p:tav tm="100000">
                                          <p:val>
                                            <p:strVal val="#ppt_h"/>
                                          </p:val>
                                        </p:tav>
                                      </p:tavLst>
                                    </p:anim>
                                  </p:childTnLst>
                                </p:cTn>
                              </p:par>
                              <p:par>
                                <p:cTn id="117" presetID="3" presetClass="entr" presetSubtype="10" fill="hold" grpId="0" nodeType="with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blinds(horizontal)">
                                      <p:cBhvr>
                                        <p:cTn id="119" dur="500"/>
                                        <p:tgtEl>
                                          <p:spTgt spid="35"/>
                                        </p:tgtEl>
                                      </p:cBhvr>
                                    </p:animEffect>
                                  </p:childTnLst>
                                </p:cTn>
                              </p:par>
                            </p:childTnLst>
                          </p:cTn>
                        </p:par>
                      </p:childTnLst>
                    </p:cTn>
                  </p:par>
                  <p:par>
                    <p:cTn id="120" fill="hold">
                      <p:stCondLst>
                        <p:cond delay="indefinite"/>
                      </p:stCondLst>
                      <p:childTnLst>
                        <p:par>
                          <p:cTn id="121" fill="hold">
                            <p:stCondLst>
                              <p:cond delay="0"/>
                            </p:stCondLst>
                            <p:childTnLst>
                              <p:par>
                                <p:cTn id="122" presetID="45" presetClass="entr" presetSubtype="0" fill="hold" grpId="0" nodeType="clickEffect">
                                  <p:stCondLst>
                                    <p:cond delay="0"/>
                                  </p:stCondLst>
                                  <p:iterate type="lt">
                                    <p:tmPct val="10000"/>
                                  </p:iterate>
                                  <p:childTnLst>
                                    <p:set>
                                      <p:cBhvr>
                                        <p:cTn id="123" dur="1" fill="hold">
                                          <p:stCondLst>
                                            <p:cond delay="0"/>
                                          </p:stCondLst>
                                        </p:cTn>
                                        <p:tgtEl>
                                          <p:spTgt spid="24"/>
                                        </p:tgtEl>
                                        <p:attrNameLst>
                                          <p:attrName>style.visibility</p:attrName>
                                        </p:attrNameLst>
                                      </p:cBhvr>
                                      <p:to>
                                        <p:strVal val="visible"/>
                                      </p:to>
                                    </p:set>
                                    <p:animEffect transition="in" filter="fade">
                                      <p:cBhvr>
                                        <p:cTn id="124" dur="500"/>
                                        <p:tgtEl>
                                          <p:spTgt spid="24"/>
                                        </p:tgtEl>
                                      </p:cBhvr>
                                    </p:animEffect>
                                    <p:anim calcmode="lin" valueType="num">
                                      <p:cBhvr>
                                        <p:cTn id="125" dur="500" fill="hold"/>
                                        <p:tgtEl>
                                          <p:spTgt spid="24"/>
                                        </p:tgtEl>
                                        <p:attrNameLst>
                                          <p:attrName>ppt_w</p:attrName>
                                        </p:attrNameLst>
                                      </p:cBhvr>
                                      <p:tavLst>
                                        <p:tav tm="0" fmla="#ppt_w*sin(2.5*pi*$)">
                                          <p:val>
                                            <p:fltVal val="0"/>
                                          </p:val>
                                        </p:tav>
                                        <p:tav tm="100000">
                                          <p:val>
                                            <p:fltVal val="1"/>
                                          </p:val>
                                        </p:tav>
                                      </p:tavLst>
                                    </p:anim>
                                    <p:anim calcmode="lin" valueType="num">
                                      <p:cBhvr>
                                        <p:cTn id="126" dur="500" fill="hold"/>
                                        <p:tgtEl>
                                          <p:spTgt spid="24"/>
                                        </p:tgtEl>
                                        <p:attrNameLst>
                                          <p:attrName>ppt_h</p:attrName>
                                        </p:attrNameLst>
                                      </p:cBhvr>
                                      <p:tavLst>
                                        <p:tav tm="0">
                                          <p:val>
                                            <p:strVal val="#ppt_h"/>
                                          </p:val>
                                        </p:tav>
                                        <p:tav tm="100000">
                                          <p:val>
                                            <p:strVal val="#ppt_h"/>
                                          </p:val>
                                        </p:tav>
                                      </p:tavLst>
                                    </p:anim>
                                  </p:childTnLst>
                                </p:cTn>
                              </p:par>
                              <p:par>
                                <p:cTn id="127" presetID="3" presetClass="entr" presetSubtype="10" fill="hold" grpId="0" nodeType="withEffect">
                                  <p:stCondLst>
                                    <p:cond delay="0"/>
                                  </p:stCondLst>
                                  <p:childTnLst>
                                    <p:set>
                                      <p:cBhvr>
                                        <p:cTn id="128" dur="1" fill="hold">
                                          <p:stCondLst>
                                            <p:cond delay="0"/>
                                          </p:stCondLst>
                                        </p:cTn>
                                        <p:tgtEl>
                                          <p:spTgt spid="36"/>
                                        </p:tgtEl>
                                        <p:attrNameLst>
                                          <p:attrName>style.visibility</p:attrName>
                                        </p:attrNameLst>
                                      </p:cBhvr>
                                      <p:to>
                                        <p:strVal val="visible"/>
                                      </p:to>
                                    </p:set>
                                    <p:animEffect transition="in" filter="blinds(horizontal)">
                                      <p:cBhvr>
                                        <p:cTn id="12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25" grpId="0" animBg="1"/>
      <p:bldP spid="3" grpId="0"/>
      <p:bldP spid="11" grpId="0"/>
      <p:bldP spid="13" grpId="0"/>
      <p:bldP spid="14" grpId="0"/>
      <p:bldP spid="15" grpId="0"/>
      <p:bldP spid="16" grpId="0"/>
      <p:bldP spid="17" grpId="0"/>
      <p:bldP spid="19" grpId="0"/>
      <p:bldP spid="20" grpId="0"/>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صورة 56" descr="2721999043_945b5ba819[1].jpg"/>
          <p:cNvPicPr>
            <a:picLocks noChangeAspect="1"/>
          </p:cNvPicPr>
          <p:nvPr/>
        </p:nvPicPr>
        <p:blipFill>
          <a:blip r:embed="rId2" cstate="print">
            <a:clrChange>
              <a:clrFrom>
                <a:srgbClr val="FFFFFF"/>
              </a:clrFrom>
              <a:clrTo>
                <a:srgbClr val="FFFFFF">
                  <a:alpha val="0"/>
                </a:srgbClr>
              </a:clrTo>
            </a:clrChange>
          </a:blip>
          <a:srcRect l="60661" t="9392" r="-1701"/>
          <a:stretch>
            <a:fillRect/>
          </a:stretch>
        </p:blipFill>
        <p:spPr>
          <a:xfrm rot="10800000">
            <a:off x="-71470" y="21787"/>
            <a:ext cx="3654163" cy="5050286"/>
          </a:xfrm>
          <a:prstGeom prst="rect">
            <a:avLst/>
          </a:prstGeom>
        </p:spPr>
      </p:pic>
      <p:sp>
        <p:nvSpPr>
          <p:cNvPr id="58" name="مستطيل 57"/>
          <p:cNvSpPr/>
          <p:nvPr/>
        </p:nvSpPr>
        <p:spPr>
          <a:xfrm rot="2883305">
            <a:off x="1074324" y="368608"/>
            <a:ext cx="2016539" cy="714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i="1" dirty="0" smtClean="0">
                <a:latin typeface="Bookman Old Style" pitchFamily="18" charset="0"/>
              </a:rPr>
              <a:t>Green</a:t>
            </a:r>
          </a:p>
          <a:p>
            <a:pPr algn="l"/>
            <a:r>
              <a:rPr lang="en-US" sz="2400" b="1" i="1" dirty="0" smtClean="0">
                <a:latin typeface="Bookman Old Style" pitchFamily="18" charset="0"/>
              </a:rPr>
              <a:t>Chemistry</a:t>
            </a:r>
            <a:endParaRPr lang="ar-SA" sz="2400" b="1" i="1" dirty="0">
              <a:latin typeface="Bookman Old Style" pitchFamily="18" charset="0"/>
            </a:endParaRPr>
          </a:p>
        </p:txBody>
      </p:sp>
      <p:sp>
        <p:nvSpPr>
          <p:cNvPr id="26" name="مستطيل 25"/>
          <p:cNvSpPr/>
          <p:nvPr/>
        </p:nvSpPr>
        <p:spPr>
          <a:xfrm>
            <a:off x="0" y="2096816"/>
            <a:ext cx="9144000" cy="428628"/>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sp>
        <p:nvSpPr>
          <p:cNvPr id="27" name="مستطيل 26"/>
          <p:cNvSpPr/>
          <p:nvPr/>
        </p:nvSpPr>
        <p:spPr>
          <a:xfrm>
            <a:off x="0" y="2600238"/>
            <a:ext cx="9144000"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a:p>
        </p:txBody>
      </p:sp>
      <p:sp>
        <p:nvSpPr>
          <p:cNvPr id="28" name="مستطيل 27"/>
          <p:cNvSpPr/>
          <p:nvPr/>
        </p:nvSpPr>
        <p:spPr>
          <a:xfrm>
            <a:off x="0" y="3100304"/>
            <a:ext cx="9144000" cy="428628"/>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sp>
        <p:nvSpPr>
          <p:cNvPr id="29" name="مستطيل 28"/>
          <p:cNvSpPr/>
          <p:nvPr/>
        </p:nvSpPr>
        <p:spPr>
          <a:xfrm>
            <a:off x="0" y="3600370"/>
            <a:ext cx="9144000"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a:p>
        </p:txBody>
      </p:sp>
      <p:sp>
        <p:nvSpPr>
          <p:cNvPr id="30" name="مستطيل 29"/>
          <p:cNvSpPr/>
          <p:nvPr/>
        </p:nvSpPr>
        <p:spPr>
          <a:xfrm>
            <a:off x="0" y="4100436"/>
            <a:ext cx="9144000" cy="428628"/>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sp>
        <p:nvSpPr>
          <p:cNvPr id="31" name="مستطيل 30"/>
          <p:cNvSpPr/>
          <p:nvPr/>
        </p:nvSpPr>
        <p:spPr>
          <a:xfrm>
            <a:off x="0" y="4600502"/>
            <a:ext cx="9144000"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a:p>
        </p:txBody>
      </p:sp>
      <p:sp>
        <p:nvSpPr>
          <p:cNvPr id="32" name="مستطيل 31"/>
          <p:cNvSpPr/>
          <p:nvPr/>
        </p:nvSpPr>
        <p:spPr>
          <a:xfrm>
            <a:off x="0" y="5100568"/>
            <a:ext cx="9144000" cy="428628"/>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sp>
        <p:nvSpPr>
          <p:cNvPr id="33" name="مستطيل 32"/>
          <p:cNvSpPr/>
          <p:nvPr/>
        </p:nvSpPr>
        <p:spPr>
          <a:xfrm>
            <a:off x="0" y="5600634"/>
            <a:ext cx="9144000"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a:p>
        </p:txBody>
      </p:sp>
      <p:sp>
        <p:nvSpPr>
          <p:cNvPr id="25" name="مستطيل 24"/>
          <p:cNvSpPr/>
          <p:nvPr/>
        </p:nvSpPr>
        <p:spPr>
          <a:xfrm>
            <a:off x="0" y="1600106"/>
            <a:ext cx="9144000"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a:p>
        </p:txBody>
      </p:sp>
      <p:sp>
        <p:nvSpPr>
          <p:cNvPr id="38" name="مربع نص 37"/>
          <p:cNvSpPr txBox="1"/>
          <p:nvPr/>
        </p:nvSpPr>
        <p:spPr>
          <a:xfrm>
            <a:off x="2500298" y="571480"/>
            <a:ext cx="6000792" cy="707886"/>
          </a:xfrm>
          <a:prstGeom prst="rect">
            <a:avLst/>
          </a:prstGeom>
          <a:noFill/>
        </p:spPr>
        <p:txBody>
          <a:bodyPr wrap="square" rtlCol="1">
            <a:spAutoFit/>
          </a:bodyPr>
          <a:lstStyle/>
          <a:p>
            <a:pPr algn="ctr"/>
            <a:r>
              <a:rPr lang="ar-SA" sz="4000" b="1" dirty="0" smtClean="0"/>
              <a:t>تطبيقات الكيمياء الخضراء </a:t>
            </a:r>
            <a:endParaRPr lang="ar-SA" sz="4000" b="1" dirty="0"/>
          </a:p>
        </p:txBody>
      </p:sp>
      <p:sp>
        <p:nvSpPr>
          <p:cNvPr id="39" name="مربع نص 38"/>
          <p:cNvSpPr txBox="1"/>
          <p:nvPr/>
        </p:nvSpPr>
        <p:spPr>
          <a:xfrm>
            <a:off x="4643438" y="1671544"/>
            <a:ext cx="4071966" cy="400110"/>
          </a:xfrm>
          <a:prstGeom prst="rect">
            <a:avLst/>
          </a:prstGeom>
          <a:noFill/>
        </p:spPr>
        <p:txBody>
          <a:bodyPr wrap="square" rtlCol="1">
            <a:spAutoFit/>
          </a:bodyPr>
          <a:lstStyle/>
          <a:p>
            <a:r>
              <a:rPr lang="ar-SA" sz="2000" b="1" dirty="0" smtClean="0"/>
              <a:t>1- تفاعلات بدون استخدام مذيبات .</a:t>
            </a:r>
            <a:endParaRPr lang="ar-SA" sz="2000" b="1" dirty="0"/>
          </a:p>
        </p:txBody>
      </p:sp>
      <p:sp>
        <p:nvSpPr>
          <p:cNvPr id="40" name="مربع نص 39"/>
          <p:cNvSpPr txBox="1"/>
          <p:nvPr/>
        </p:nvSpPr>
        <p:spPr>
          <a:xfrm>
            <a:off x="-714412" y="1600130"/>
            <a:ext cx="4000528" cy="400110"/>
          </a:xfrm>
          <a:prstGeom prst="rect">
            <a:avLst/>
          </a:prstGeom>
          <a:noFill/>
        </p:spPr>
        <p:txBody>
          <a:bodyPr wrap="square" rtlCol="1">
            <a:spAutoFit/>
          </a:bodyPr>
          <a:lstStyle/>
          <a:p>
            <a:r>
              <a:rPr lang="en-GB" sz="2000" b="1" dirty="0" smtClean="0"/>
              <a:t>1- Solvent Free Reactions</a:t>
            </a:r>
            <a:r>
              <a:rPr lang="en-US" sz="2000" b="1" dirty="0" smtClean="0"/>
              <a:t>.</a:t>
            </a:r>
            <a:r>
              <a:rPr lang="en-GB" sz="2000" b="1" dirty="0" smtClean="0"/>
              <a:t> </a:t>
            </a:r>
            <a:endParaRPr lang="ar-SA" sz="2000" dirty="0"/>
          </a:p>
        </p:txBody>
      </p:sp>
      <p:sp>
        <p:nvSpPr>
          <p:cNvPr id="41" name="مربع نص 40"/>
          <p:cNvSpPr txBox="1"/>
          <p:nvPr/>
        </p:nvSpPr>
        <p:spPr>
          <a:xfrm>
            <a:off x="4643438" y="2171610"/>
            <a:ext cx="4071966" cy="400110"/>
          </a:xfrm>
          <a:prstGeom prst="rect">
            <a:avLst/>
          </a:prstGeom>
          <a:noFill/>
        </p:spPr>
        <p:txBody>
          <a:bodyPr wrap="square" rtlCol="1">
            <a:spAutoFit/>
          </a:bodyPr>
          <a:lstStyle/>
          <a:p>
            <a:r>
              <a:rPr lang="ar-SA" sz="2000" b="1" dirty="0" smtClean="0"/>
              <a:t>2- تفاعلات باستخدام حوافز طبيعية .</a:t>
            </a:r>
            <a:endParaRPr lang="ar-SA" sz="2000" b="1" dirty="0"/>
          </a:p>
        </p:txBody>
      </p:sp>
      <p:sp>
        <p:nvSpPr>
          <p:cNvPr id="42" name="مربع نص 41"/>
          <p:cNvSpPr txBox="1"/>
          <p:nvPr/>
        </p:nvSpPr>
        <p:spPr>
          <a:xfrm>
            <a:off x="357158" y="2100172"/>
            <a:ext cx="3857652" cy="400110"/>
          </a:xfrm>
          <a:prstGeom prst="rect">
            <a:avLst/>
          </a:prstGeom>
          <a:noFill/>
        </p:spPr>
        <p:txBody>
          <a:bodyPr wrap="square" rtlCol="1">
            <a:spAutoFit/>
          </a:bodyPr>
          <a:lstStyle/>
          <a:p>
            <a:pPr algn="l" rtl="0"/>
            <a:r>
              <a:rPr lang="en-US" sz="2000" b="1" dirty="0" smtClean="0"/>
              <a:t>2-Reactions with Natural Catalysis.  </a:t>
            </a:r>
            <a:endParaRPr lang="ar-SA" sz="2000" b="1" dirty="0"/>
          </a:p>
        </p:txBody>
      </p:sp>
      <p:sp>
        <p:nvSpPr>
          <p:cNvPr id="43" name="مربع نص 42"/>
          <p:cNvSpPr txBox="1"/>
          <p:nvPr/>
        </p:nvSpPr>
        <p:spPr>
          <a:xfrm>
            <a:off x="4714876" y="2600238"/>
            <a:ext cx="4000528" cy="400110"/>
          </a:xfrm>
          <a:prstGeom prst="rect">
            <a:avLst/>
          </a:prstGeom>
          <a:noFill/>
        </p:spPr>
        <p:txBody>
          <a:bodyPr wrap="square" rtlCol="1">
            <a:spAutoFit/>
          </a:bodyPr>
          <a:lstStyle/>
          <a:p>
            <a:r>
              <a:rPr lang="ar-SA" sz="2000" b="1" dirty="0" smtClean="0"/>
              <a:t>3- تفاعلات باستخدام السوائل الأيونية .</a:t>
            </a:r>
            <a:endParaRPr lang="ar-SA" sz="2000" b="1" dirty="0"/>
          </a:p>
        </p:txBody>
      </p:sp>
      <p:sp>
        <p:nvSpPr>
          <p:cNvPr id="44" name="مربع نص 43"/>
          <p:cNvSpPr txBox="1"/>
          <p:nvPr/>
        </p:nvSpPr>
        <p:spPr>
          <a:xfrm>
            <a:off x="357158" y="2643182"/>
            <a:ext cx="3643338" cy="400110"/>
          </a:xfrm>
          <a:prstGeom prst="rect">
            <a:avLst/>
          </a:prstGeom>
          <a:noFill/>
        </p:spPr>
        <p:txBody>
          <a:bodyPr wrap="square" rtlCol="1">
            <a:spAutoFit/>
          </a:bodyPr>
          <a:lstStyle/>
          <a:p>
            <a:pPr algn="l" rtl="0"/>
            <a:r>
              <a:rPr lang="en-US" sz="2000" b="1" dirty="0" smtClean="0"/>
              <a:t>3-  Reactions with Ionic Liquids.  </a:t>
            </a:r>
            <a:endParaRPr lang="ar-SA" sz="2000" b="1" dirty="0"/>
          </a:p>
        </p:txBody>
      </p:sp>
      <p:sp>
        <p:nvSpPr>
          <p:cNvPr id="45" name="مربع نص 44"/>
          <p:cNvSpPr txBox="1"/>
          <p:nvPr/>
        </p:nvSpPr>
        <p:spPr>
          <a:xfrm>
            <a:off x="4572032" y="3143248"/>
            <a:ext cx="4143372" cy="400110"/>
          </a:xfrm>
          <a:prstGeom prst="rect">
            <a:avLst/>
          </a:prstGeom>
          <a:noFill/>
        </p:spPr>
        <p:txBody>
          <a:bodyPr wrap="square" rtlCol="1">
            <a:spAutoFit/>
          </a:bodyPr>
          <a:lstStyle/>
          <a:p>
            <a:r>
              <a:rPr lang="ar-SA" sz="2000" b="1" dirty="0" smtClean="0"/>
              <a:t>4- تفاعلات باستخدام الطاقة الشمسية . </a:t>
            </a:r>
            <a:endParaRPr lang="ar-SA" sz="2000" b="1" dirty="0"/>
          </a:p>
        </p:txBody>
      </p:sp>
      <p:sp>
        <p:nvSpPr>
          <p:cNvPr id="46" name="مربع نص 45"/>
          <p:cNvSpPr txBox="1"/>
          <p:nvPr/>
        </p:nvSpPr>
        <p:spPr>
          <a:xfrm>
            <a:off x="4500562" y="3643314"/>
            <a:ext cx="4214810" cy="400110"/>
          </a:xfrm>
          <a:prstGeom prst="rect">
            <a:avLst/>
          </a:prstGeom>
          <a:noFill/>
        </p:spPr>
        <p:txBody>
          <a:bodyPr wrap="square" rtlCol="1">
            <a:spAutoFit/>
          </a:bodyPr>
          <a:lstStyle/>
          <a:p>
            <a:r>
              <a:rPr lang="ar-SA" sz="2000" b="1" dirty="0" smtClean="0"/>
              <a:t>5- تفاعلات باستخدام الطاقة الضوئية .</a:t>
            </a:r>
            <a:endParaRPr lang="ar-SA" sz="2000" b="1" dirty="0"/>
          </a:p>
        </p:txBody>
      </p:sp>
      <p:sp>
        <p:nvSpPr>
          <p:cNvPr id="47" name="مربع نص 46"/>
          <p:cNvSpPr txBox="1"/>
          <p:nvPr/>
        </p:nvSpPr>
        <p:spPr>
          <a:xfrm>
            <a:off x="4357686" y="4171874"/>
            <a:ext cx="4357686" cy="400110"/>
          </a:xfrm>
          <a:prstGeom prst="rect">
            <a:avLst/>
          </a:prstGeom>
          <a:noFill/>
        </p:spPr>
        <p:txBody>
          <a:bodyPr wrap="square" rtlCol="1">
            <a:spAutoFit/>
          </a:bodyPr>
          <a:lstStyle/>
          <a:p>
            <a:r>
              <a:rPr lang="ar-SA" sz="2000" b="1" dirty="0" smtClean="0"/>
              <a:t>6- تفاعلات باستخدام الموجات فوق الصوتية .</a:t>
            </a:r>
            <a:endParaRPr lang="ar-SA" sz="2000" b="1" dirty="0"/>
          </a:p>
        </p:txBody>
      </p:sp>
      <p:sp>
        <p:nvSpPr>
          <p:cNvPr id="48" name="مربع نص 47"/>
          <p:cNvSpPr txBox="1"/>
          <p:nvPr/>
        </p:nvSpPr>
        <p:spPr>
          <a:xfrm>
            <a:off x="4357686" y="4671940"/>
            <a:ext cx="4357686" cy="400110"/>
          </a:xfrm>
          <a:prstGeom prst="rect">
            <a:avLst/>
          </a:prstGeom>
          <a:noFill/>
        </p:spPr>
        <p:txBody>
          <a:bodyPr wrap="square" rtlCol="1">
            <a:spAutoFit/>
          </a:bodyPr>
          <a:lstStyle/>
          <a:p>
            <a:r>
              <a:rPr lang="ar-SA" sz="2000" b="1" dirty="0" smtClean="0"/>
              <a:t>7- تفاعلات باستخدام الموجات الدقيقة  .</a:t>
            </a:r>
            <a:endParaRPr lang="ar-SA" sz="2000" b="1" dirty="0"/>
          </a:p>
        </p:txBody>
      </p:sp>
      <p:sp>
        <p:nvSpPr>
          <p:cNvPr id="49" name="مربع نص 48"/>
          <p:cNvSpPr txBox="1"/>
          <p:nvPr/>
        </p:nvSpPr>
        <p:spPr>
          <a:xfrm>
            <a:off x="4357686" y="5172006"/>
            <a:ext cx="4357686" cy="400110"/>
          </a:xfrm>
          <a:prstGeom prst="rect">
            <a:avLst/>
          </a:prstGeom>
          <a:noFill/>
        </p:spPr>
        <p:txBody>
          <a:bodyPr wrap="square" rtlCol="1">
            <a:spAutoFit/>
          </a:bodyPr>
          <a:lstStyle/>
          <a:p>
            <a:r>
              <a:rPr lang="ar-SA" sz="2000" b="1" dirty="0" smtClean="0"/>
              <a:t>8- تفاعلات باستخدام تقنية </a:t>
            </a:r>
            <a:r>
              <a:rPr lang="ar-SA" sz="2000" b="1" dirty="0" err="1" smtClean="0"/>
              <a:t>الميني</a:t>
            </a:r>
            <a:r>
              <a:rPr lang="ar-SA" sz="2000" b="1" dirty="0" smtClean="0"/>
              <a:t> </a:t>
            </a:r>
            <a:r>
              <a:rPr lang="ar-SA" sz="2000" b="1" dirty="0" err="1" smtClean="0"/>
              <a:t>سكيل</a:t>
            </a:r>
            <a:r>
              <a:rPr lang="ar-SA" sz="2000" b="1" dirty="0" smtClean="0"/>
              <a:t> .</a:t>
            </a:r>
            <a:endParaRPr lang="ar-SA" sz="2000" b="1" dirty="0"/>
          </a:p>
        </p:txBody>
      </p:sp>
      <p:sp>
        <p:nvSpPr>
          <p:cNvPr id="50" name="مربع نص 49"/>
          <p:cNvSpPr txBox="1"/>
          <p:nvPr/>
        </p:nvSpPr>
        <p:spPr>
          <a:xfrm>
            <a:off x="357158" y="3100304"/>
            <a:ext cx="3929090" cy="400110"/>
          </a:xfrm>
          <a:prstGeom prst="rect">
            <a:avLst/>
          </a:prstGeom>
          <a:noFill/>
        </p:spPr>
        <p:txBody>
          <a:bodyPr wrap="square" rtlCol="1">
            <a:spAutoFit/>
          </a:bodyPr>
          <a:lstStyle/>
          <a:p>
            <a:pPr algn="l" rtl="0"/>
            <a:r>
              <a:rPr lang="en-US" sz="2000" b="1" dirty="0" smtClean="0"/>
              <a:t>4- Reactions with Solar Energy. </a:t>
            </a:r>
            <a:endParaRPr lang="ar-SA" sz="2000" b="1" dirty="0"/>
          </a:p>
        </p:txBody>
      </p:sp>
      <p:sp>
        <p:nvSpPr>
          <p:cNvPr id="51" name="مربع نص 50"/>
          <p:cNvSpPr txBox="1"/>
          <p:nvPr/>
        </p:nvSpPr>
        <p:spPr>
          <a:xfrm>
            <a:off x="357158" y="3616746"/>
            <a:ext cx="4071966" cy="400110"/>
          </a:xfrm>
          <a:prstGeom prst="rect">
            <a:avLst/>
          </a:prstGeom>
          <a:noFill/>
        </p:spPr>
        <p:txBody>
          <a:bodyPr wrap="square" rtlCol="1">
            <a:spAutoFit/>
          </a:bodyPr>
          <a:lstStyle/>
          <a:p>
            <a:pPr algn="l" rtl="0"/>
            <a:r>
              <a:rPr lang="en-US" sz="2000" b="1" dirty="0" smtClean="0"/>
              <a:t>5-</a:t>
            </a:r>
            <a:r>
              <a:rPr lang="en-GB" sz="2000" b="1" dirty="0" smtClean="0"/>
              <a:t> Photochemical Reactions. </a:t>
            </a:r>
            <a:endParaRPr lang="ar-SA" sz="2000" b="1" dirty="0"/>
          </a:p>
        </p:txBody>
      </p:sp>
      <p:sp>
        <p:nvSpPr>
          <p:cNvPr id="52" name="مربع نص 51"/>
          <p:cNvSpPr txBox="1"/>
          <p:nvPr/>
        </p:nvSpPr>
        <p:spPr>
          <a:xfrm>
            <a:off x="357190" y="4171874"/>
            <a:ext cx="4500562" cy="400110"/>
          </a:xfrm>
          <a:prstGeom prst="rect">
            <a:avLst/>
          </a:prstGeom>
          <a:noFill/>
        </p:spPr>
        <p:txBody>
          <a:bodyPr wrap="square" rtlCol="1">
            <a:spAutoFit/>
          </a:bodyPr>
          <a:lstStyle/>
          <a:p>
            <a:pPr algn="l" rtl="0"/>
            <a:r>
              <a:rPr lang="en-US" sz="2000" b="1" dirty="0" smtClean="0"/>
              <a:t>6- Reactions with Ultrasound waves .</a:t>
            </a:r>
            <a:endParaRPr lang="ar-SA" sz="2000" b="1" dirty="0"/>
          </a:p>
        </p:txBody>
      </p:sp>
      <p:sp>
        <p:nvSpPr>
          <p:cNvPr id="53" name="مربع نص 52"/>
          <p:cNvSpPr txBox="1"/>
          <p:nvPr/>
        </p:nvSpPr>
        <p:spPr>
          <a:xfrm>
            <a:off x="357190" y="4671940"/>
            <a:ext cx="4500562" cy="400110"/>
          </a:xfrm>
          <a:prstGeom prst="rect">
            <a:avLst/>
          </a:prstGeom>
          <a:noFill/>
        </p:spPr>
        <p:txBody>
          <a:bodyPr wrap="square" rtlCol="1">
            <a:spAutoFit/>
          </a:bodyPr>
          <a:lstStyle/>
          <a:p>
            <a:pPr algn="l" rtl="0"/>
            <a:r>
              <a:rPr lang="en-US" sz="2000" b="1" dirty="0" smtClean="0"/>
              <a:t>7- Reactions with Microwave .</a:t>
            </a:r>
            <a:endParaRPr lang="ar-SA" sz="2000" b="1" dirty="0"/>
          </a:p>
        </p:txBody>
      </p:sp>
      <p:sp>
        <p:nvSpPr>
          <p:cNvPr id="54" name="مربع نص 53"/>
          <p:cNvSpPr txBox="1"/>
          <p:nvPr/>
        </p:nvSpPr>
        <p:spPr>
          <a:xfrm>
            <a:off x="357190" y="5172006"/>
            <a:ext cx="4429124" cy="400110"/>
          </a:xfrm>
          <a:prstGeom prst="rect">
            <a:avLst/>
          </a:prstGeom>
          <a:noFill/>
        </p:spPr>
        <p:txBody>
          <a:bodyPr wrap="square" rtlCol="1">
            <a:spAutoFit/>
          </a:bodyPr>
          <a:lstStyle/>
          <a:p>
            <a:pPr algn="l" rtl="0"/>
            <a:r>
              <a:rPr lang="en-US" sz="2000" b="1" dirty="0" smtClean="0"/>
              <a:t>8- Reactions with </a:t>
            </a:r>
            <a:r>
              <a:rPr lang="en-US" sz="2000" b="1" dirty="0" err="1" smtClean="0"/>
              <a:t>Miniscale</a:t>
            </a:r>
            <a:r>
              <a:rPr lang="en-US" sz="2000" b="1" dirty="0" smtClean="0"/>
              <a:t> Technique.</a:t>
            </a:r>
            <a:endParaRPr lang="ar-SA" sz="2000" b="1" dirty="0"/>
          </a:p>
        </p:txBody>
      </p:sp>
      <p:sp>
        <p:nvSpPr>
          <p:cNvPr id="55" name="مربع نص 54"/>
          <p:cNvSpPr txBox="1"/>
          <p:nvPr/>
        </p:nvSpPr>
        <p:spPr>
          <a:xfrm>
            <a:off x="4357718" y="5672072"/>
            <a:ext cx="4429124" cy="400110"/>
          </a:xfrm>
          <a:prstGeom prst="rect">
            <a:avLst/>
          </a:prstGeom>
          <a:noFill/>
        </p:spPr>
        <p:txBody>
          <a:bodyPr wrap="square" rtlCol="1">
            <a:spAutoFit/>
          </a:bodyPr>
          <a:lstStyle/>
          <a:p>
            <a:r>
              <a:rPr lang="ar-SA" sz="2000" b="1" dirty="0" smtClean="0"/>
              <a:t>9- تفاعلات باستخدام تقنية </a:t>
            </a:r>
            <a:r>
              <a:rPr lang="ar-SA" sz="2000" b="1" dirty="0" err="1" smtClean="0"/>
              <a:t>الميكروسكيل</a:t>
            </a:r>
            <a:r>
              <a:rPr lang="ar-SA" sz="2000" b="1" dirty="0" smtClean="0"/>
              <a:t> .</a:t>
            </a:r>
            <a:endParaRPr lang="ar-SA" sz="2000" b="1" dirty="0"/>
          </a:p>
        </p:txBody>
      </p:sp>
      <p:sp>
        <p:nvSpPr>
          <p:cNvPr id="56" name="مربع نص 55"/>
          <p:cNvSpPr txBox="1"/>
          <p:nvPr/>
        </p:nvSpPr>
        <p:spPr>
          <a:xfrm>
            <a:off x="357190" y="5672096"/>
            <a:ext cx="4500562" cy="400110"/>
          </a:xfrm>
          <a:prstGeom prst="rect">
            <a:avLst/>
          </a:prstGeom>
          <a:noFill/>
        </p:spPr>
        <p:txBody>
          <a:bodyPr wrap="square" rtlCol="1">
            <a:spAutoFit/>
          </a:bodyPr>
          <a:lstStyle/>
          <a:p>
            <a:pPr algn="l" rtl="0"/>
            <a:r>
              <a:rPr lang="en-US" sz="2000" b="1" dirty="0" smtClean="0"/>
              <a:t>9- Reactions with </a:t>
            </a:r>
            <a:r>
              <a:rPr lang="en-US" sz="2000" b="1" dirty="0" err="1" smtClean="0"/>
              <a:t>Microscale</a:t>
            </a:r>
            <a:r>
              <a:rPr lang="en-US" sz="2000" b="1" dirty="0" smtClean="0"/>
              <a:t> Technique .</a:t>
            </a:r>
            <a:endParaRPr lang="ar-SA"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ppt_w</p:attrName>
                                        </p:attrNameLst>
                                      </p:cBhvr>
                                      <p:tavLst>
                                        <p:tav tm="0" fmla="#ppt_w*sin(2.5*pi*$)">
                                          <p:val>
                                            <p:fltVal val="0"/>
                                          </p:val>
                                        </p:tav>
                                        <p:tav tm="100000">
                                          <p:val>
                                            <p:fltVal val="1"/>
                                          </p:val>
                                        </p:tav>
                                      </p:tavLst>
                                    </p:anim>
                                    <p:anim calcmode="lin" valueType="num">
                                      <p:cBhvr>
                                        <p:cTn id="9" dur="1000" fill="hold"/>
                                        <p:tgtEl>
                                          <p:spTgt spid="3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1000" fill="hold"/>
                                        <p:tgtEl>
                                          <p:spTgt spid="39"/>
                                        </p:tgtEl>
                                        <p:attrNameLst>
                                          <p:attrName>ppt_x</p:attrName>
                                        </p:attrNameLst>
                                      </p:cBhvr>
                                      <p:tavLst>
                                        <p:tav tm="0">
                                          <p:val>
                                            <p:strVal val="1+#ppt_w/2"/>
                                          </p:val>
                                        </p:tav>
                                        <p:tav tm="100000">
                                          <p:val>
                                            <p:strVal val="#ppt_x"/>
                                          </p:val>
                                        </p:tav>
                                      </p:tavLst>
                                    </p:anim>
                                    <p:anim calcmode="lin" valueType="num">
                                      <p:cBhvr additive="base">
                                        <p:cTn id="15" dur="1000" fill="hold"/>
                                        <p:tgtEl>
                                          <p:spTgt spid="39"/>
                                        </p:tgtEl>
                                        <p:attrNameLst>
                                          <p:attrName>ppt_y</p:attrName>
                                        </p:attrNameLst>
                                      </p:cBhvr>
                                      <p:tavLst>
                                        <p:tav tm="0">
                                          <p:val>
                                            <p:strVal val="#ppt_y"/>
                                          </p:val>
                                        </p:tav>
                                        <p:tav tm="100000">
                                          <p:val>
                                            <p:strVal val="#ppt_y"/>
                                          </p:val>
                                        </p:tav>
                                      </p:tavLst>
                                    </p:anim>
                                  </p:childTnLst>
                                </p:cTn>
                              </p:par>
                              <p:par>
                                <p:cTn id="16" presetID="3" presetClass="entr" presetSubtype="1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linds(horizontal)">
                                      <p:cBhvr>
                                        <p:cTn id="18" dur="500"/>
                                        <p:tgtEl>
                                          <p:spTgt spid="25"/>
                                        </p:tgtEl>
                                      </p:cBhvr>
                                    </p:animEffect>
                                  </p:childTnLst>
                                </p:cTn>
                              </p:par>
                            </p:childTnLst>
                          </p:cTn>
                        </p:par>
                        <p:par>
                          <p:cTn id="19" fill="hold">
                            <p:stCondLst>
                              <p:cond delay="1000"/>
                            </p:stCondLst>
                            <p:childTnLst>
                              <p:par>
                                <p:cTn id="20" presetID="2" presetClass="entr" presetSubtype="8"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1000" fill="hold"/>
                                        <p:tgtEl>
                                          <p:spTgt spid="40"/>
                                        </p:tgtEl>
                                        <p:attrNameLst>
                                          <p:attrName>ppt_x</p:attrName>
                                        </p:attrNameLst>
                                      </p:cBhvr>
                                      <p:tavLst>
                                        <p:tav tm="0">
                                          <p:val>
                                            <p:strVal val="0-#ppt_w/2"/>
                                          </p:val>
                                        </p:tav>
                                        <p:tav tm="100000">
                                          <p:val>
                                            <p:strVal val="#ppt_x"/>
                                          </p:val>
                                        </p:tav>
                                      </p:tavLst>
                                    </p:anim>
                                    <p:anim calcmode="lin" valueType="num">
                                      <p:cBhvr additive="base">
                                        <p:cTn id="23"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1000" fill="hold"/>
                                        <p:tgtEl>
                                          <p:spTgt spid="41"/>
                                        </p:tgtEl>
                                        <p:attrNameLst>
                                          <p:attrName>ppt_x</p:attrName>
                                        </p:attrNameLst>
                                      </p:cBhvr>
                                      <p:tavLst>
                                        <p:tav tm="0">
                                          <p:val>
                                            <p:strVal val="1+#ppt_w/2"/>
                                          </p:val>
                                        </p:tav>
                                        <p:tav tm="100000">
                                          <p:val>
                                            <p:strVal val="#ppt_x"/>
                                          </p:val>
                                        </p:tav>
                                      </p:tavLst>
                                    </p:anim>
                                    <p:anim calcmode="lin" valueType="num">
                                      <p:cBhvr additive="base">
                                        <p:cTn id="29" dur="1000" fill="hold"/>
                                        <p:tgtEl>
                                          <p:spTgt spid="41"/>
                                        </p:tgtEl>
                                        <p:attrNameLst>
                                          <p:attrName>ppt_y</p:attrName>
                                        </p:attrNameLst>
                                      </p:cBhvr>
                                      <p:tavLst>
                                        <p:tav tm="0">
                                          <p:val>
                                            <p:strVal val="#ppt_y"/>
                                          </p:val>
                                        </p:tav>
                                        <p:tav tm="100000">
                                          <p:val>
                                            <p:strVal val="#ppt_y"/>
                                          </p:val>
                                        </p:tav>
                                      </p:tavLst>
                                    </p:anim>
                                  </p:childTnLst>
                                </p:cTn>
                              </p:par>
                              <p:par>
                                <p:cTn id="30" presetID="3" presetClass="entr" presetSubtype="1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linds(horizontal)">
                                      <p:cBhvr>
                                        <p:cTn id="32" dur="500"/>
                                        <p:tgtEl>
                                          <p:spTgt spid="26"/>
                                        </p:tgtEl>
                                      </p:cBhvr>
                                    </p:animEffect>
                                  </p:childTnLst>
                                </p:cTn>
                              </p:par>
                            </p:childTnLst>
                          </p:cTn>
                        </p:par>
                        <p:par>
                          <p:cTn id="33" fill="hold">
                            <p:stCondLst>
                              <p:cond delay="1000"/>
                            </p:stCondLst>
                            <p:childTnLst>
                              <p:par>
                                <p:cTn id="34" presetID="2" presetClass="entr" presetSubtype="8"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1000" fill="hold"/>
                                        <p:tgtEl>
                                          <p:spTgt spid="42"/>
                                        </p:tgtEl>
                                        <p:attrNameLst>
                                          <p:attrName>ppt_x</p:attrName>
                                        </p:attrNameLst>
                                      </p:cBhvr>
                                      <p:tavLst>
                                        <p:tav tm="0">
                                          <p:val>
                                            <p:strVal val="0-#ppt_w/2"/>
                                          </p:val>
                                        </p:tav>
                                        <p:tav tm="100000">
                                          <p:val>
                                            <p:strVal val="#ppt_x"/>
                                          </p:val>
                                        </p:tav>
                                      </p:tavLst>
                                    </p:anim>
                                    <p:anim calcmode="lin" valueType="num">
                                      <p:cBhvr additive="base">
                                        <p:cTn id="37" dur="10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additive="base">
                                        <p:cTn id="42" dur="1000" fill="hold"/>
                                        <p:tgtEl>
                                          <p:spTgt spid="43"/>
                                        </p:tgtEl>
                                        <p:attrNameLst>
                                          <p:attrName>ppt_x</p:attrName>
                                        </p:attrNameLst>
                                      </p:cBhvr>
                                      <p:tavLst>
                                        <p:tav tm="0">
                                          <p:val>
                                            <p:strVal val="1+#ppt_w/2"/>
                                          </p:val>
                                        </p:tav>
                                        <p:tav tm="100000">
                                          <p:val>
                                            <p:strVal val="#ppt_x"/>
                                          </p:val>
                                        </p:tav>
                                      </p:tavLst>
                                    </p:anim>
                                    <p:anim calcmode="lin" valueType="num">
                                      <p:cBhvr additive="base">
                                        <p:cTn id="43" dur="1000" fill="hold"/>
                                        <p:tgtEl>
                                          <p:spTgt spid="43"/>
                                        </p:tgtEl>
                                        <p:attrNameLst>
                                          <p:attrName>ppt_y</p:attrName>
                                        </p:attrNameLst>
                                      </p:cBhvr>
                                      <p:tavLst>
                                        <p:tav tm="0">
                                          <p:val>
                                            <p:strVal val="#ppt_y"/>
                                          </p:val>
                                        </p:tav>
                                        <p:tav tm="100000">
                                          <p:val>
                                            <p:strVal val="#ppt_y"/>
                                          </p:val>
                                        </p:tav>
                                      </p:tavLst>
                                    </p:anim>
                                  </p:childTnLst>
                                </p:cTn>
                              </p:par>
                              <p:par>
                                <p:cTn id="44" presetID="3" presetClass="entr" presetSubtype="1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linds(horizontal)">
                                      <p:cBhvr>
                                        <p:cTn id="46" dur="500"/>
                                        <p:tgtEl>
                                          <p:spTgt spid="27"/>
                                        </p:tgtEl>
                                      </p:cBhvr>
                                    </p:animEffect>
                                  </p:childTnLst>
                                </p:cTn>
                              </p:par>
                            </p:childTnLst>
                          </p:cTn>
                        </p:par>
                        <p:par>
                          <p:cTn id="47" fill="hold">
                            <p:stCondLst>
                              <p:cond delay="1000"/>
                            </p:stCondLst>
                            <p:childTnLst>
                              <p:par>
                                <p:cTn id="48" presetID="2" presetClass="entr" presetSubtype="8"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 calcmode="lin" valueType="num">
                                      <p:cBhvr additive="base">
                                        <p:cTn id="50" dur="1000" fill="hold"/>
                                        <p:tgtEl>
                                          <p:spTgt spid="44"/>
                                        </p:tgtEl>
                                        <p:attrNameLst>
                                          <p:attrName>ppt_x</p:attrName>
                                        </p:attrNameLst>
                                      </p:cBhvr>
                                      <p:tavLst>
                                        <p:tav tm="0">
                                          <p:val>
                                            <p:strVal val="0-#ppt_w/2"/>
                                          </p:val>
                                        </p:tav>
                                        <p:tav tm="100000">
                                          <p:val>
                                            <p:strVal val="#ppt_x"/>
                                          </p:val>
                                        </p:tav>
                                      </p:tavLst>
                                    </p:anim>
                                    <p:anim calcmode="lin" valueType="num">
                                      <p:cBhvr additive="base">
                                        <p:cTn id="51" dur="10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1000" fill="hold"/>
                                        <p:tgtEl>
                                          <p:spTgt spid="45"/>
                                        </p:tgtEl>
                                        <p:attrNameLst>
                                          <p:attrName>ppt_x</p:attrName>
                                        </p:attrNameLst>
                                      </p:cBhvr>
                                      <p:tavLst>
                                        <p:tav tm="0">
                                          <p:val>
                                            <p:strVal val="1+#ppt_w/2"/>
                                          </p:val>
                                        </p:tav>
                                        <p:tav tm="100000">
                                          <p:val>
                                            <p:strVal val="#ppt_x"/>
                                          </p:val>
                                        </p:tav>
                                      </p:tavLst>
                                    </p:anim>
                                    <p:anim calcmode="lin" valueType="num">
                                      <p:cBhvr additive="base">
                                        <p:cTn id="57" dur="1000" fill="hold"/>
                                        <p:tgtEl>
                                          <p:spTgt spid="45"/>
                                        </p:tgtEl>
                                        <p:attrNameLst>
                                          <p:attrName>ppt_y</p:attrName>
                                        </p:attrNameLst>
                                      </p:cBhvr>
                                      <p:tavLst>
                                        <p:tav tm="0">
                                          <p:val>
                                            <p:strVal val="#ppt_y"/>
                                          </p:val>
                                        </p:tav>
                                        <p:tav tm="100000">
                                          <p:val>
                                            <p:strVal val="#ppt_y"/>
                                          </p:val>
                                        </p:tav>
                                      </p:tavLst>
                                    </p:anim>
                                  </p:childTnLst>
                                </p:cTn>
                              </p:par>
                              <p:par>
                                <p:cTn id="58" presetID="3" presetClass="entr" presetSubtype="1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linds(horizontal)">
                                      <p:cBhvr>
                                        <p:cTn id="60" dur="500"/>
                                        <p:tgtEl>
                                          <p:spTgt spid="28"/>
                                        </p:tgtEl>
                                      </p:cBhvr>
                                    </p:animEffect>
                                  </p:childTnLst>
                                </p:cTn>
                              </p:par>
                            </p:childTnLst>
                          </p:cTn>
                        </p:par>
                        <p:par>
                          <p:cTn id="61" fill="hold">
                            <p:stCondLst>
                              <p:cond delay="1000"/>
                            </p:stCondLst>
                            <p:childTnLst>
                              <p:par>
                                <p:cTn id="62" presetID="2" presetClass="entr" presetSubtype="8" fill="hold" grpId="0" nodeType="afterEffect">
                                  <p:stCondLst>
                                    <p:cond delay="0"/>
                                  </p:stCondLst>
                                  <p:childTnLst>
                                    <p:set>
                                      <p:cBhvr>
                                        <p:cTn id="63" dur="1" fill="hold">
                                          <p:stCondLst>
                                            <p:cond delay="0"/>
                                          </p:stCondLst>
                                        </p:cTn>
                                        <p:tgtEl>
                                          <p:spTgt spid="50"/>
                                        </p:tgtEl>
                                        <p:attrNameLst>
                                          <p:attrName>style.visibility</p:attrName>
                                        </p:attrNameLst>
                                      </p:cBhvr>
                                      <p:to>
                                        <p:strVal val="visible"/>
                                      </p:to>
                                    </p:set>
                                    <p:anim calcmode="lin" valueType="num">
                                      <p:cBhvr additive="base">
                                        <p:cTn id="64" dur="1000" fill="hold"/>
                                        <p:tgtEl>
                                          <p:spTgt spid="50"/>
                                        </p:tgtEl>
                                        <p:attrNameLst>
                                          <p:attrName>ppt_x</p:attrName>
                                        </p:attrNameLst>
                                      </p:cBhvr>
                                      <p:tavLst>
                                        <p:tav tm="0">
                                          <p:val>
                                            <p:strVal val="0-#ppt_w/2"/>
                                          </p:val>
                                        </p:tav>
                                        <p:tav tm="100000">
                                          <p:val>
                                            <p:strVal val="#ppt_x"/>
                                          </p:val>
                                        </p:tav>
                                      </p:tavLst>
                                    </p:anim>
                                    <p:anim calcmode="lin" valueType="num">
                                      <p:cBhvr additive="base">
                                        <p:cTn id="65" dur="10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additive="base">
                                        <p:cTn id="70" dur="1000" fill="hold"/>
                                        <p:tgtEl>
                                          <p:spTgt spid="46"/>
                                        </p:tgtEl>
                                        <p:attrNameLst>
                                          <p:attrName>ppt_x</p:attrName>
                                        </p:attrNameLst>
                                      </p:cBhvr>
                                      <p:tavLst>
                                        <p:tav tm="0">
                                          <p:val>
                                            <p:strVal val="1+#ppt_w/2"/>
                                          </p:val>
                                        </p:tav>
                                        <p:tav tm="100000">
                                          <p:val>
                                            <p:strVal val="#ppt_x"/>
                                          </p:val>
                                        </p:tav>
                                      </p:tavLst>
                                    </p:anim>
                                    <p:anim calcmode="lin" valueType="num">
                                      <p:cBhvr additive="base">
                                        <p:cTn id="71" dur="1000" fill="hold"/>
                                        <p:tgtEl>
                                          <p:spTgt spid="46"/>
                                        </p:tgtEl>
                                        <p:attrNameLst>
                                          <p:attrName>ppt_y</p:attrName>
                                        </p:attrNameLst>
                                      </p:cBhvr>
                                      <p:tavLst>
                                        <p:tav tm="0">
                                          <p:val>
                                            <p:strVal val="#ppt_y"/>
                                          </p:val>
                                        </p:tav>
                                        <p:tav tm="100000">
                                          <p:val>
                                            <p:strVal val="#ppt_y"/>
                                          </p:val>
                                        </p:tav>
                                      </p:tavLst>
                                    </p:anim>
                                  </p:childTnLst>
                                </p:cTn>
                              </p:par>
                              <p:par>
                                <p:cTn id="72" presetID="3" presetClass="entr" presetSubtype="10"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blinds(horizontal)">
                                      <p:cBhvr>
                                        <p:cTn id="74" dur="500"/>
                                        <p:tgtEl>
                                          <p:spTgt spid="29"/>
                                        </p:tgtEl>
                                      </p:cBhvr>
                                    </p:animEffect>
                                  </p:childTnLst>
                                </p:cTn>
                              </p:par>
                            </p:childTnLst>
                          </p:cTn>
                        </p:par>
                        <p:par>
                          <p:cTn id="75" fill="hold">
                            <p:stCondLst>
                              <p:cond delay="1000"/>
                            </p:stCondLst>
                            <p:childTnLst>
                              <p:par>
                                <p:cTn id="76" presetID="2" presetClass="entr" presetSubtype="8" fill="hold" grpId="0" nodeType="after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additive="base">
                                        <p:cTn id="78" dur="1000" fill="hold"/>
                                        <p:tgtEl>
                                          <p:spTgt spid="51"/>
                                        </p:tgtEl>
                                        <p:attrNameLst>
                                          <p:attrName>ppt_x</p:attrName>
                                        </p:attrNameLst>
                                      </p:cBhvr>
                                      <p:tavLst>
                                        <p:tav tm="0">
                                          <p:val>
                                            <p:strVal val="0-#ppt_w/2"/>
                                          </p:val>
                                        </p:tav>
                                        <p:tav tm="100000">
                                          <p:val>
                                            <p:strVal val="#ppt_x"/>
                                          </p:val>
                                        </p:tav>
                                      </p:tavLst>
                                    </p:anim>
                                    <p:anim calcmode="lin" valueType="num">
                                      <p:cBhvr additive="base">
                                        <p:cTn id="79" dur="10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2" fill="hold" grpId="0" nodeType="clickEffect">
                                  <p:stCondLst>
                                    <p:cond delay="0"/>
                                  </p:stCondLst>
                                  <p:childTnLst>
                                    <p:set>
                                      <p:cBhvr>
                                        <p:cTn id="83" dur="1" fill="hold">
                                          <p:stCondLst>
                                            <p:cond delay="0"/>
                                          </p:stCondLst>
                                        </p:cTn>
                                        <p:tgtEl>
                                          <p:spTgt spid="47"/>
                                        </p:tgtEl>
                                        <p:attrNameLst>
                                          <p:attrName>style.visibility</p:attrName>
                                        </p:attrNameLst>
                                      </p:cBhvr>
                                      <p:to>
                                        <p:strVal val="visible"/>
                                      </p:to>
                                    </p:set>
                                    <p:anim calcmode="lin" valueType="num">
                                      <p:cBhvr additive="base">
                                        <p:cTn id="84" dur="1000" fill="hold"/>
                                        <p:tgtEl>
                                          <p:spTgt spid="47"/>
                                        </p:tgtEl>
                                        <p:attrNameLst>
                                          <p:attrName>ppt_x</p:attrName>
                                        </p:attrNameLst>
                                      </p:cBhvr>
                                      <p:tavLst>
                                        <p:tav tm="0">
                                          <p:val>
                                            <p:strVal val="1+#ppt_w/2"/>
                                          </p:val>
                                        </p:tav>
                                        <p:tav tm="100000">
                                          <p:val>
                                            <p:strVal val="#ppt_x"/>
                                          </p:val>
                                        </p:tav>
                                      </p:tavLst>
                                    </p:anim>
                                    <p:anim calcmode="lin" valueType="num">
                                      <p:cBhvr additive="base">
                                        <p:cTn id="85" dur="1000" fill="hold"/>
                                        <p:tgtEl>
                                          <p:spTgt spid="47"/>
                                        </p:tgtEl>
                                        <p:attrNameLst>
                                          <p:attrName>ppt_y</p:attrName>
                                        </p:attrNameLst>
                                      </p:cBhvr>
                                      <p:tavLst>
                                        <p:tav tm="0">
                                          <p:val>
                                            <p:strVal val="#ppt_y"/>
                                          </p:val>
                                        </p:tav>
                                        <p:tav tm="100000">
                                          <p:val>
                                            <p:strVal val="#ppt_y"/>
                                          </p:val>
                                        </p:tav>
                                      </p:tavLst>
                                    </p:anim>
                                  </p:childTnLst>
                                </p:cTn>
                              </p:par>
                              <p:par>
                                <p:cTn id="86" presetID="3" presetClass="entr" presetSubtype="10" fill="hold" grpId="0" nodeType="with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blinds(horizontal)">
                                      <p:cBhvr>
                                        <p:cTn id="88" dur="500"/>
                                        <p:tgtEl>
                                          <p:spTgt spid="30"/>
                                        </p:tgtEl>
                                      </p:cBhvr>
                                    </p:animEffect>
                                  </p:childTnLst>
                                </p:cTn>
                              </p:par>
                            </p:childTnLst>
                          </p:cTn>
                        </p:par>
                        <p:par>
                          <p:cTn id="89" fill="hold">
                            <p:stCondLst>
                              <p:cond delay="1000"/>
                            </p:stCondLst>
                            <p:childTnLst>
                              <p:par>
                                <p:cTn id="90" presetID="2" presetClass="entr" presetSubtype="8"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additive="base">
                                        <p:cTn id="92" dur="1000" fill="hold"/>
                                        <p:tgtEl>
                                          <p:spTgt spid="52"/>
                                        </p:tgtEl>
                                        <p:attrNameLst>
                                          <p:attrName>ppt_x</p:attrName>
                                        </p:attrNameLst>
                                      </p:cBhvr>
                                      <p:tavLst>
                                        <p:tav tm="0">
                                          <p:val>
                                            <p:strVal val="0-#ppt_w/2"/>
                                          </p:val>
                                        </p:tav>
                                        <p:tav tm="100000">
                                          <p:val>
                                            <p:strVal val="#ppt_x"/>
                                          </p:val>
                                        </p:tav>
                                      </p:tavLst>
                                    </p:anim>
                                    <p:anim calcmode="lin" valueType="num">
                                      <p:cBhvr additive="base">
                                        <p:cTn id="93" dur="10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2" fill="hold" grpId="0" nodeType="clickEffect">
                                  <p:stCondLst>
                                    <p:cond delay="0"/>
                                  </p:stCondLst>
                                  <p:childTnLst>
                                    <p:set>
                                      <p:cBhvr>
                                        <p:cTn id="97" dur="1" fill="hold">
                                          <p:stCondLst>
                                            <p:cond delay="0"/>
                                          </p:stCondLst>
                                        </p:cTn>
                                        <p:tgtEl>
                                          <p:spTgt spid="48"/>
                                        </p:tgtEl>
                                        <p:attrNameLst>
                                          <p:attrName>style.visibility</p:attrName>
                                        </p:attrNameLst>
                                      </p:cBhvr>
                                      <p:to>
                                        <p:strVal val="visible"/>
                                      </p:to>
                                    </p:set>
                                    <p:anim calcmode="lin" valueType="num">
                                      <p:cBhvr additive="base">
                                        <p:cTn id="98" dur="1000" fill="hold"/>
                                        <p:tgtEl>
                                          <p:spTgt spid="48"/>
                                        </p:tgtEl>
                                        <p:attrNameLst>
                                          <p:attrName>ppt_x</p:attrName>
                                        </p:attrNameLst>
                                      </p:cBhvr>
                                      <p:tavLst>
                                        <p:tav tm="0">
                                          <p:val>
                                            <p:strVal val="1+#ppt_w/2"/>
                                          </p:val>
                                        </p:tav>
                                        <p:tav tm="100000">
                                          <p:val>
                                            <p:strVal val="#ppt_x"/>
                                          </p:val>
                                        </p:tav>
                                      </p:tavLst>
                                    </p:anim>
                                    <p:anim calcmode="lin" valueType="num">
                                      <p:cBhvr additive="base">
                                        <p:cTn id="99" dur="1000" fill="hold"/>
                                        <p:tgtEl>
                                          <p:spTgt spid="48"/>
                                        </p:tgtEl>
                                        <p:attrNameLst>
                                          <p:attrName>ppt_y</p:attrName>
                                        </p:attrNameLst>
                                      </p:cBhvr>
                                      <p:tavLst>
                                        <p:tav tm="0">
                                          <p:val>
                                            <p:strVal val="#ppt_y"/>
                                          </p:val>
                                        </p:tav>
                                        <p:tav tm="100000">
                                          <p:val>
                                            <p:strVal val="#ppt_y"/>
                                          </p:val>
                                        </p:tav>
                                      </p:tavLst>
                                    </p:anim>
                                  </p:childTnLst>
                                </p:cTn>
                              </p:par>
                              <p:par>
                                <p:cTn id="100" presetID="3" presetClass="entr" presetSubtype="10" fill="hold" grpId="0" nodeType="with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blinds(horizontal)">
                                      <p:cBhvr>
                                        <p:cTn id="102" dur="500"/>
                                        <p:tgtEl>
                                          <p:spTgt spid="31"/>
                                        </p:tgtEl>
                                      </p:cBhvr>
                                    </p:animEffect>
                                  </p:childTnLst>
                                </p:cTn>
                              </p:par>
                            </p:childTnLst>
                          </p:cTn>
                        </p:par>
                        <p:par>
                          <p:cTn id="103" fill="hold">
                            <p:stCondLst>
                              <p:cond delay="1000"/>
                            </p:stCondLst>
                            <p:childTnLst>
                              <p:par>
                                <p:cTn id="104" presetID="2" presetClass="entr" presetSubtype="8" fill="hold" grpId="0" nodeType="afterEffect">
                                  <p:stCondLst>
                                    <p:cond delay="0"/>
                                  </p:stCondLst>
                                  <p:childTnLst>
                                    <p:set>
                                      <p:cBhvr>
                                        <p:cTn id="105" dur="1" fill="hold">
                                          <p:stCondLst>
                                            <p:cond delay="0"/>
                                          </p:stCondLst>
                                        </p:cTn>
                                        <p:tgtEl>
                                          <p:spTgt spid="53"/>
                                        </p:tgtEl>
                                        <p:attrNameLst>
                                          <p:attrName>style.visibility</p:attrName>
                                        </p:attrNameLst>
                                      </p:cBhvr>
                                      <p:to>
                                        <p:strVal val="visible"/>
                                      </p:to>
                                    </p:set>
                                    <p:anim calcmode="lin" valueType="num">
                                      <p:cBhvr additive="base">
                                        <p:cTn id="106" dur="1000" fill="hold"/>
                                        <p:tgtEl>
                                          <p:spTgt spid="53"/>
                                        </p:tgtEl>
                                        <p:attrNameLst>
                                          <p:attrName>ppt_x</p:attrName>
                                        </p:attrNameLst>
                                      </p:cBhvr>
                                      <p:tavLst>
                                        <p:tav tm="0">
                                          <p:val>
                                            <p:strVal val="0-#ppt_w/2"/>
                                          </p:val>
                                        </p:tav>
                                        <p:tav tm="100000">
                                          <p:val>
                                            <p:strVal val="#ppt_x"/>
                                          </p:val>
                                        </p:tav>
                                      </p:tavLst>
                                    </p:anim>
                                    <p:anim calcmode="lin" valueType="num">
                                      <p:cBhvr additive="base">
                                        <p:cTn id="107" dur="10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2" fill="hold" grpId="0" nodeType="clickEffect">
                                  <p:stCondLst>
                                    <p:cond delay="0"/>
                                  </p:stCondLst>
                                  <p:childTnLst>
                                    <p:set>
                                      <p:cBhvr>
                                        <p:cTn id="111" dur="1" fill="hold">
                                          <p:stCondLst>
                                            <p:cond delay="0"/>
                                          </p:stCondLst>
                                        </p:cTn>
                                        <p:tgtEl>
                                          <p:spTgt spid="49"/>
                                        </p:tgtEl>
                                        <p:attrNameLst>
                                          <p:attrName>style.visibility</p:attrName>
                                        </p:attrNameLst>
                                      </p:cBhvr>
                                      <p:to>
                                        <p:strVal val="visible"/>
                                      </p:to>
                                    </p:set>
                                    <p:anim calcmode="lin" valueType="num">
                                      <p:cBhvr additive="base">
                                        <p:cTn id="112" dur="1000" fill="hold"/>
                                        <p:tgtEl>
                                          <p:spTgt spid="49"/>
                                        </p:tgtEl>
                                        <p:attrNameLst>
                                          <p:attrName>ppt_x</p:attrName>
                                        </p:attrNameLst>
                                      </p:cBhvr>
                                      <p:tavLst>
                                        <p:tav tm="0">
                                          <p:val>
                                            <p:strVal val="1+#ppt_w/2"/>
                                          </p:val>
                                        </p:tav>
                                        <p:tav tm="100000">
                                          <p:val>
                                            <p:strVal val="#ppt_x"/>
                                          </p:val>
                                        </p:tav>
                                      </p:tavLst>
                                    </p:anim>
                                    <p:anim calcmode="lin" valueType="num">
                                      <p:cBhvr additive="base">
                                        <p:cTn id="113" dur="1000" fill="hold"/>
                                        <p:tgtEl>
                                          <p:spTgt spid="49"/>
                                        </p:tgtEl>
                                        <p:attrNameLst>
                                          <p:attrName>ppt_y</p:attrName>
                                        </p:attrNameLst>
                                      </p:cBhvr>
                                      <p:tavLst>
                                        <p:tav tm="0">
                                          <p:val>
                                            <p:strVal val="#ppt_y"/>
                                          </p:val>
                                        </p:tav>
                                        <p:tav tm="100000">
                                          <p:val>
                                            <p:strVal val="#ppt_y"/>
                                          </p:val>
                                        </p:tav>
                                      </p:tavLst>
                                    </p:anim>
                                  </p:childTnLst>
                                </p:cTn>
                              </p:par>
                              <p:par>
                                <p:cTn id="114" presetID="3" presetClass="entr" presetSubtype="1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blinds(horizontal)">
                                      <p:cBhvr>
                                        <p:cTn id="116" dur="500"/>
                                        <p:tgtEl>
                                          <p:spTgt spid="32"/>
                                        </p:tgtEl>
                                      </p:cBhvr>
                                    </p:animEffect>
                                  </p:childTnLst>
                                </p:cTn>
                              </p:par>
                            </p:childTnLst>
                          </p:cTn>
                        </p:par>
                        <p:par>
                          <p:cTn id="117" fill="hold">
                            <p:stCondLst>
                              <p:cond delay="1000"/>
                            </p:stCondLst>
                            <p:childTnLst>
                              <p:par>
                                <p:cTn id="118" presetID="2" presetClass="entr" presetSubtype="8" fill="hold" grpId="0"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1000" fill="hold"/>
                                        <p:tgtEl>
                                          <p:spTgt spid="54"/>
                                        </p:tgtEl>
                                        <p:attrNameLst>
                                          <p:attrName>ppt_x</p:attrName>
                                        </p:attrNameLst>
                                      </p:cBhvr>
                                      <p:tavLst>
                                        <p:tav tm="0">
                                          <p:val>
                                            <p:strVal val="0-#ppt_w/2"/>
                                          </p:val>
                                        </p:tav>
                                        <p:tav tm="100000">
                                          <p:val>
                                            <p:strVal val="#ppt_x"/>
                                          </p:val>
                                        </p:tav>
                                      </p:tavLst>
                                    </p:anim>
                                    <p:anim calcmode="lin" valueType="num">
                                      <p:cBhvr additive="base">
                                        <p:cTn id="121" dur="10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2" fill="hold" grpId="0" nodeType="click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1000" fill="hold"/>
                                        <p:tgtEl>
                                          <p:spTgt spid="55"/>
                                        </p:tgtEl>
                                        <p:attrNameLst>
                                          <p:attrName>ppt_x</p:attrName>
                                        </p:attrNameLst>
                                      </p:cBhvr>
                                      <p:tavLst>
                                        <p:tav tm="0">
                                          <p:val>
                                            <p:strVal val="1+#ppt_w/2"/>
                                          </p:val>
                                        </p:tav>
                                        <p:tav tm="100000">
                                          <p:val>
                                            <p:strVal val="#ppt_x"/>
                                          </p:val>
                                        </p:tav>
                                      </p:tavLst>
                                    </p:anim>
                                    <p:anim calcmode="lin" valueType="num">
                                      <p:cBhvr additive="base">
                                        <p:cTn id="127" dur="1000" fill="hold"/>
                                        <p:tgtEl>
                                          <p:spTgt spid="55"/>
                                        </p:tgtEl>
                                        <p:attrNameLst>
                                          <p:attrName>ppt_y</p:attrName>
                                        </p:attrNameLst>
                                      </p:cBhvr>
                                      <p:tavLst>
                                        <p:tav tm="0">
                                          <p:val>
                                            <p:strVal val="#ppt_y"/>
                                          </p:val>
                                        </p:tav>
                                        <p:tav tm="100000">
                                          <p:val>
                                            <p:strVal val="#ppt_y"/>
                                          </p:val>
                                        </p:tav>
                                      </p:tavLst>
                                    </p:anim>
                                  </p:childTnLst>
                                </p:cTn>
                              </p:par>
                              <p:par>
                                <p:cTn id="128" presetID="3" presetClass="entr" presetSubtype="10" fill="hold" grpId="0" nodeType="withEffect">
                                  <p:stCondLst>
                                    <p:cond delay="0"/>
                                  </p:stCondLst>
                                  <p:childTnLst>
                                    <p:set>
                                      <p:cBhvr>
                                        <p:cTn id="129" dur="1" fill="hold">
                                          <p:stCondLst>
                                            <p:cond delay="0"/>
                                          </p:stCondLst>
                                        </p:cTn>
                                        <p:tgtEl>
                                          <p:spTgt spid="33"/>
                                        </p:tgtEl>
                                        <p:attrNameLst>
                                          <p:attrName>style.visibility</p:attrName>
                                        </p:attrNameLst>
                                      </p:cBhvr>
                                      <p:to>
                                        <p:strVal val="visible"/>
                                      </p:to>
                                    </p:set>
                                    <p:animEffect transition="in" filter="blinds(horizontal)">
                                      <p:cBhvr>
                                        <p:cTn id="130" dur="500"/>
                                        <p:tgtEl>
                                          <p:spTgt spid="33"/>
                                        </p:tgtEl>
                                      </p:cBhvr>
                                    </p:animEffect>
                                  </p:childTnLst>
                                </p:cTn>
                              </p:par>
                            </p:childTnLst>
                          </p:cTn>
                        </p:par>
                        <p:par>
                          <p:cTn id="131" fill="hold">
                            <p:stCondLst>
                              <p:cond delay="1000"/>
                            </p:stCondLst>
                            <p:childTnLst>
                              <p:par>
                                <p:cTn id="132" presetID="2" presetClass="entr" presetSubtype="8" fill="hold" grpId="0" nodeType="afterEffect">
                                  <p:stCondLst>
                                    <p:cond delay="0"/>
                                  </p:stCondLst>
                                  <p:childTnLst>
                                    <p:set>
                                      <p:cBhvr>
                                        <p:cTn id="133" dur="1" fill="hold">
                                          <p:stCondLst>
                                            <p:cond delay="0"/>
                                          </p:stCondLst>
                                        </p:cTn>
                                        <p:tgtEl>
                                          <p:spTgt spid="56"/>
                                        </p:tgtEl>
                                        <p:attrNameLst>
                                          <p:attrName>style.visibility</p:attrName>
                                        </p:attrNameLst>
                                      </p:cBhvr>
                                      <p:to>
                                        <p:strVal val="visible"/>
                                      </p:to>
                                    </p:set>
                                    <p:anim calcmode="lin" valueType="num">
                                      <p:cBhvr additive="base">
                                        <p:cTn id="134" dur="1000" fill="hold"/>
                                        <p:tgtEl>
                                          <p:spTgt spid="56"/>
                                        </p:tgtEl>
                                        <p:attrNameLst>
                                          <p:attrName>ppt_x</p:attrName>
                                        </p:attrNameLst>
                                      </p:cBhvr>
                                      <p:tavLst>
                                        <p:tav tm="0">
                                          <p:val>
                                            <p:strVal val="0-#ppt_w/2"/>
                                          </p:val>
                                        </p:tav>
                                        <p:tav tm="100000">
                                          <p:val>
                                            <p:strVal val="#ppt_x"/>
                                          </p:val>
                                        </p:tav>
                                      </p:tavLst>
                                    </p:anim>
                                    <p:anim calcmode="lin" valueType="num">
                                      <p:cBhvr additive="base">
                                        <p:cTn id="135" dur="10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25" grpId="0" animBg="1"/>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ضرب 10"/>
          <p:cNvSpPr/>
          <p:nvPr/>
        </p:nvSpPr>
        <p:spPr>
          <a:xfrm>
            <a:off x="3571868" y="3479348"/>
            <a:ext cx="2952328" cy="2664296"/>
          </a:xfrm>
          <a:prstGeom prst="mathMultiply">
            <a:avLst>
              <a:gd name="adj1" fmla="val 20810"/>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pic>
        <p:nvPicPr>
          <p:cNvPr id="2" name="صورة 1" descr="2721999043_945b5ba819[1].jpg"/>
          <p:cNvPicPr>
            <a:picLocks noChangeAspect="1"/>
          </p:cNvPicPr>
          <p:nvPr/>
        </p:nvPicPr>
        <p:blipFill>
          <a:blip r:embed="rId2" cstate="print">
            <a:clrChange>
              <a:clrFrom>
                <a:srgbClr val="FFFFFF"/>
              </a:clrFrom>
              <a:clrTo>
                <a:srgbClr val="FFFFFF">
                  <a:alpha val="0"/>
                </a:srgbClr>
              </a:clrTo>
            </a:clrChange>
          </a:blip>
          <a:srcRect l="60661" t="9392" r="-1701"/>
          <a:stretch>
            <a:fillRect/>
          </a:stretch>
        </p:blipFill>
        <p:spPr>
          <a:xfrm rot="10800000">
            <a:off x="-71470" y="21787"/>
            <a:ext cx="3654163" cy="5050286"/>
          </a:xfrm>
          <a:prstGeom prst="rect">
            <a:avLst/>
          </a:prstGeom>
        </p:spPr>
      </p:pic>
      <p:sp>
        <p:nvSpPr>
          <p:cNvPr id="3" name="مربع نص 2"/>
          <p:cNvSpPr txBox="1"/>
          <p:nvPr/>
        </p:nvSpPr>
        <p:spPr>
          <a:xfrm>
            <a:off x="2643174" y="915399"/>
            <a:ext cx="6072230" cy="1077218"/>
          </a:xfrm>
          <a:prstGeom prst="rect">
            <a:avLst/>
          </a:prstGeom>
          <a:noFill/>
        </p:spPr>
        <p:txBody>
          <a:bodyPr wrap="square" rtlCol="1">
            <a:spAutoFit/>
          </a:bodyPr>
          <a:lstStyle/>
          <a:p>
            <a:pPr algn="ctr"/>
            <a:r>
              <a:rPr lang="ar-SA" sz="3200" b="1" dirty="0" smtClean="0"/>
              <a:t>مقارنة بين:</a:t>
            </a:r>
          </a:p>
          <a:p>
            <a:pPr algn="ctr"/>
            <a:r>
              <a:rPr lang="ar-SA" sz="3200" b="1" dirty="0" smtClean="0"/>
              <a:t>تقنية الميكروسكيل   و  الكيمياء الخضراء </a:t>
            </a:r>
            <a:endParaRPr lang="ar-SA" sz="3200" b="1" dirty="0"/>
          </a:p>
        </p:txBody>
      </p:sp>
      <p:sp>
        <p:nvSpPr>
          <p:cNvPr id="7" name="مربع نص 6"/>
          <p:cNvSpPr txBox="1"/>
          <p:nvPr/>
        </p:nvSpPr>
        <p:spPr>
          <a:xfrm>
            <a:off x="6034390" y="2420888"/>
            <a:ext cx="2786082" cy="523220"/>
          </a:xfrm>
          <a:prstGeom prst="rect">
            <a:avLst/>
          </a:prstGeom>
          <a:noFill/>
        </p:spPr>
        <p:txBody>
          <a:bodyPr wrap="square" rtlCol="1">
            <a:spAutoFit/>
          </a:bodyPr>
          <a:lstStyle/>
          <a:p>
            <a:pPr algn="ctr"/>
            <a:r>
              <a:rPr lang="ar-SA" sz="2800" b="1" cap="all" dirty="0"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   تقنية </a:t>
            </a:r>
            <a:r>
              <a:rPr lang="ar-SA" sz="2800" b="1" cap="all" dirty="0" err="1"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الميكروسكيل</a:t>
            </a:r>
            <a:endParaRPr lang="ar-SA" sz="2800" b="1" cap="all" dirty="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endParaRPr>
          </a:p>
        </p:txBody>
      </p:sp>
      <p:sp>
        <p:nvSpPr>
          <p:cNvPr id="8" name="مربع نص 7"/>
          <p:cNvSpPr txBox="1"/>
          <p:nvPr/>
        </p:nvSpPr>
        <p:spPr>
          <a:xfrm>
            <a:off x="1403648" y="2420888"/>
            <a:ext cx="2643206" cy="523220"/>
          </a:xfrm>
          <a:prstGeom prst="rect">
            <a:avLst/>
          </a:prstGeom>
          <a:noFill/>
        </p:spPr>
        <p:txBody>
          <a:bodyPr wrap="square" rtlCol="1">
            <a:spAutoFit/>
          </a:bodyPr>
          <a:lstStyle/>
          <a:p>
            <a:pPr algn="ctr"/>
            <a:r>
              <a:rPr lang="ar-SA" sz="2800" b="1" cap="all" dirty="0"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الكيمياء الخضراء </a:t>
            </a:r>
            <a:endParaRPr lang="ar-SA" sz="2800" b="1" cap="all" dirty="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endParaRPr>
          </a:p>
        </p:txBody>
      </p:sp>
      <p:sp>
        <p:nvSpPr>
          <p:cNvPr id="9" name="مربع نص 8"/>
          <p:cNvSpPr txBox="1"/>
          <p:nvPr/>
        </p:nvSpPr>
        <p:spPr>
          <a:xfrm>
            <a:off x="5820076" y="3240305"/>
            <a:ext cx="3000396" cy="3323987"/>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sz="2400" dirty="0" smtClean="0">
                <a:solidFill>
                  <a:schemeClr val="accent3">
                    <a:lumMod val="50000"/>
                  </a:schemeClr>
                </a:solidFill>
              </a:rPr>
              <a:t>هـذه التـقنـية تستخـدم كمـيات ضـئيلة جـداً من الكـيماويـات الـملـوثـة للبـيـئة والـمـضـرة بـصحـة الإنســان ، لـتقـلـيـل الأضرار على البيئة والإنسان لأقــصى حـــد ممكـن لـحـيـن تــوصـل عــلمــاء الـكـيـميـاء الخضراء لبديل صديق البيئة.</a:t>
            </a:r>
            <a:endParaRPr lang="en-US" sz="2400" dirty="0" smtClean="0">
              <a:solidFill>
                <a:schemeClr val="accent3">
                  <a:lumMod val="50000"/>
                </a:schemeClr>
              </a:solidFill>
            </a:endParaRPr>
          </a:p>
          <a:p>
            <a:endParaRPr lang="ar-SA" dirty="0">
              <a:solidFill>
                <a:schemeClr val="accent3">
                  <a:lumMod val="75000"/>
                </a:schemeClr>
              </a:solidFill>
            </a:endParaRPr>
          </a:p>
        </p:txBody>
      </p:sp>
      <p:sp>
        <p:nvSpPr>
          <p:cNvPr id="10" name="مربع نص 9"/>
          <p:cNvSpPr txBox="1"/>
          <p:nvPr/>
        </p:nvSpPr>
        <p:spPr>
          <a:xfrm>
            <a:off x="1043608" y="3178776"/>
            <a:ext cx="3286148" cy="34163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endParaRPr lang="ar-SA" sz="2400" dirty="0" smtClean="0">
              <a:solidFill>
                <a:schemeClr val="accent3">
                  <a:lumMod val="75000"/>
                </a:schemeClr>
              </a:solidFill>
            </a:endParaRPr>
          </a:p>
          <a:p>
            <a:endParaRPr lang="ar-SA" sz="2400" dirty="0" smtClean="0">
              <a:solidFill>
                <a:schemeClr val="accent3">
                  <a:lumMod val="75000"/>
                </a:schemeClr>
              </a:solidFill>
            </a:endParaRPr>
          </a:p>
          <a:p>
            <a:r>
              <a:rPr lang="ar-SA" sz="2400" dirty="0" smtClean="0">
                <a:solidFill>
                  <a:schemeClr val="accent3">
                    <a:lumMod val="50000"/>
                  </a:schemeClr>
                </a:solidFill>
              </a:rPr>
              <a:t>تـبحث عـن الـمواد صديقة البيئة مـثـل الـحوافـز الـطـبيـعـيـة فــي تـفـاعلات ألكلة فريدل – </a:t>
            </a:r>
            <a:r>
              <a:rPr lang="ar-SA" sz="2400" dirty="0" err="1" smtClean="0">
                <a:solidFill>
                  <a:schemeClr val="accent3">
                    <a:lumMod val="50000"/>
                  </a:schemeClr>
                </a:solidFill>
              </a:rPr>
              <a:t>كرافت</a:t>
            </a:r>
            <a:r>
              <a:rPr lang="ar-SA" sz="2400" dirty="0" smtClean="0">
                <a:solidFill>
                  <a:schemeClr val="accent3">
                    <a:lumMod val="50000"/>
                  </a:schemeClr>
                </a:solidFill>
              </a:rPr>
              <a:t>، وعليه يمكـن اسـتـخدامها بكميات كـبيـرة لأنـهــا صديـقـة للـبيـئـة.</a:t>
            </a:r>
          </a:p>
          <a:p>
            <a:endParaRPr lang="ar-SA" sz="2400" dirty="0" smtClean="0">
              <a:solidFill>
                <a:schemeClr val="accent3">
                  <a:lumMod val="75000"/>
                </a:schemeClr>
              </a:solidFill>
            </a:endParaRPr>
          </a:p>
          <a:p>
            <a:endParaRPr lang="ar-SA" sz="2400" dirty="0">
              <a:solidFill>
                <a:schemeClr val="accent3">
                  <a:lumMod val="75000"/>
                </a:schemeClr>
              </a:solidFill>
            </a:endParaRPr>
          </a:p>
        </p:txBody>
      </p:sp>
      <p:sp>
        <p:nvSpPr>
          <p:cNvPr id="12" name="مستطيل 11"/>
          <p:cNvSpPr/>
          <p:nvPr/>
        </p:nvSpPr>
        <p:spPr>
          <a:xfrm rot="2883305">
            <a:off x="1074324" y="368608"/>
            <a:ext cx="2016539" cy="714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i="1" dirty="0" smtClean="0">
                <a:latin typeface="Bookman Old Style" pitchFamily="18" charset="0"/>
              </a:rPr>
              <a:t>Green</a:t>
            </a:r>
          </a:p>
          <a:p>
            <a:pPr algn="l"/>
            <a:r>
              <a:rPr lang="en-US" sz="2400" b="1" i="1" dirty="0" smtClean="0">
                <a:latin typeface="Bookman Old Style" pitchFamily="18" charset="0"/>
              </a:rPr>
              <a:t>Chemistry</a:t>
            </a:r>
            <a:endParaRPr lang="ar-SA" sz="2400" b="1" i="1" dirty="0">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ppt_w</p:attrName>
                                        </p:attrNameLst>
                                      </p:cBhvr>
                                      <p:tavLst>
                                        <p:tav tm="0" fmla="#ppt_w*sin(2.5*pi*$)">
                                          <p:val>
                                            <p:fltVal val="0"/>
                                          </p:val>
                                        </p:tav>
                                        <p:tav tm="100000">
                                          <p:val>
                                            <p:fltVal val="1"/>
                                          </p:val>
                                        </p:tav>
                                      </p:tavLst>
                                    </p:anim>
                                    <p:anim calcmode="lin" valueType="num">
                                      <p:cBhvr>
                                        <p:cTn id="9" dur="1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000" fill="hold"/>
                                        <p:tgtEl>
                                          <p:spTgt spid="7"/>
                                        </p:tgtEl>
                                        <p:attrNameLst>
                                          <p:attrName>ppt_x</p:attrName>
                                        </p:attrNameLst>
                                      </p:cBhvr>
                                      <p:tavLst>
                                        <p:tav tm="0">
                                          <p:val>
                                            <p:strVal val="1+#ppt_w/2"/>
                                          </p:val>
                                        </p:tav>
                                        <p:tav tm="100000">
                                          <p:val>
                                            <p:strVal val="#ppt_x"/>
                                          </p:val>
                                        </p:tav>
                                      </p:tavLst>
                                    </p:anim>
                                    <p:anim calcmode="lin" valueType="num">
                                      <p:cBhvr additive="base">
                                        <p:cTn id="15"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1000" fill="hold"/>
                                        <p:tgtEl>
                                          <p:spTgt spid="8"/>
                                        </p:tgtEl>
                                        <p:attrNameLst>
                                          <p:attrName>ppt_x</p:attrName>
                                        </p:attrNameLst>
                                      </p:cBhvr>
                                      <p:tavLst>
                                        <p:tav tm="0">
                                          <p:val>
                                            <p:strVal val="0-#ppt_w/2"/>
                                          </p:val>
                                        </p:tav>
                                        <p:tav tm="100000">
                                          <p:val>
                                            <p:strVal val="#ppt_x"/>
                                          </p:val>
                                        </p:tav>
                                      </p:tavLst>
                                    </p:anim>
                                    <p:anim calcmode="lin" valueType="num">
                                      <p:cBhvr additive="base">
                                        <p:cTn id="21"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strVal val="#ppt_w*0.70"/>
                                          </p:val>
                                        </p:tav>
                                        <p:tav tm="100000">
                                          <p:val>
                                            <p:strVal val="#ppt_w"/>
                                          </p:val>
                                        </p:tav>
                                      </p:tavLst>
                                    </p:anim>
                                    <p:anim calcmode="lin" valueType="num">
                                      <p:cBhvr>
                                        <p:cTn id="27" dur="1000" fill="hold"/>
                                        <p:tgtEl>
                                          <p:spTgt spid="11"/>
                                        </p:tgtEl>
                                        <p:attrNameLst>
                                          <p:attrName>ppt_h</p:attrName>
                                        </p:attrNameLst>
                                      </p:cBhvr>
                                      <p:tavLst>
                                        <p:tav tm="0">
                                          <p:val>
                                            <p:strVal val="#ppt_h"/>
                                          </p:val>
                                        </p:tav>
                                        <p:tav tm="100000">
                                          <p:val>
                                            <p:strVal val="#ppt_h"/>
                                          </p:val>
                                        </p:tav>
                                      </p:tavLst>
                                    </p:anim>
                                    <p:animEffect transition="in" filter="fade">
                                      <p:cBhvr>
                                        <p:cTn id="28" dur="1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P spid="7" grpId="0"/>
      <p:bldP spid="8" grpId="0"/>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721999043_945b5ba819[1].jpg"/>
          <p:cNvPicPr>
            <a:picLocks noChangeAspect="1"/>
          </p:cNvPicPr>
          <p:nvPr/>
        </p:nvPicPr>
        <p:blipFill>
          <a:blip r:embed="rId2" cstate="print">
            <a:clrChange>
              <a:clrFrom>
                <a:srgbClr val="FFFFFF"/>
              </a:clrFrom>
              <a:clrTo>
                <a:srgbClr val="FFFFFF">
                  <a:alpha val="0"/>
                </a:srgbClr>
              </a:clrTo>
            </a:clrChange>
          </a:blip>
          <a:srcRect l="60661" t="9392" r="-1701"/>
          <a:stretch>
            <a:fillRect/>
          </a:stretch>
        </p:blipFill>
        <p:spPr>
          <a:xfrm rot="10800000">
            <a:off x="-71470" y="21787"/>
            <a:ext cx="3654163" cy="5050286"/>
          </a:xfrm>
          <a:prstGeom prst="rect">
            <a:avLst/>
          </a:prstGeom>
        </p:spPr>
      </p:pic>
      <p:sp>
        <p:nvSpPr>
          <p:cNvPr id="3" name="مربع نص 2"/>
          <p:cNvSpPr txBox="1"/>
          <p:nvPr/>
        </p:nvSpPr>
        <p:spPr>
          <a:xfrm>
            <a:off x="785786" y="642918"/>
            <a:ext cx="8072462" cy="5632311"/>
          </a:xfrm>
          <a:prstGeom prst="rect">
            <a:avLst/>
          </a:prstGeom>
          <a:noFill/>
        </p:spPr>
        <p:txBody>
          <a:bodyPr wrap="square" rtlCol="1">
            <a:spAutoFit/>
          </a:bodyPr>
          <a:lstStyle/>
          <a:p>
            <a:r>
              <a:rPr lang="ar-SA" sz="2400" b="1" dirty="0" smtClean="0"/>
              <a:t>سلسلة منظومة الكيمياء السعودية </a:t>
            </a:r>
          </a:p>
          <a:p>
            <a:endParaRPr lang="ar-SA" b="1" dirty="0" smtClean="0"/>
          </a:p>
          <a:p>
            <a:pPr algn="ctr"/>
            <a:r>
              <a:rPr lang="ar-SA" sz="2800" b="1" dirty="0" smtClean="0"/>
              <a:t>ثقافة المنظومة الكيميائية الخضراء</a:t>
            </a:r>
            <a:r>
              <a:rPr lang="en-US" sz="2800" dirty="0" smtClean="0"/>
              <a:t> </a:t>
            </a:r>
            <a:endParaRPr lang="ar-SA" sz="2800" dirty="0" smtClean="0"/>
          </a:p>
          <a:p>
            <a:pPr algn="ctr"/>
            <a:r>
              <a:rPr lang="ar-SA" sz="2400" b="1" dirty="0" smtClean="0"/>
              <a:t>وعلاقتها بتقنية </a:t>
            </a:r>
            <a:r>
              <a:rPr lang="ar-SA" sz="2400" b="1" dirty="0" err="1" smtClean="0"/>
              <a:t>ميكروسكيل</a:t>
            </a:r>
            <a:r>
              <a:rPr lang="ar-SA" sz="2400" b="1" dirty="0" smtClean="0"/>
              <a:t> الكيمياء الخضراء</a:t>
            </a:r>
            <a:endParaRPr lang="en-US" sz="2800" dirty="0" smtClean="0"/>
          </a:p>
          <a:p>
            <a:pPr algn="ctr"/>
            <a:endParaRPr lang="ar-SA" sz="2000" b="1" dirty="0" smtClean="0"/>
          </a:p>
          <a:p>
            <a:pPr algn="ctr"/>
            <a:r>
              <a:rPr lang="ar-SA" b="1" dirty="0" smtClean="0"/>
              <a:t>   إعداد</a:t>
            </a:r>
            <a:endParaRPr lang="en-US" b="1" dirty="0" smtClean="0"/>
          </a:p>
          <a:p>
            <a:pPr algn="ctr"/>
            <a:r>
              <a:rPr lang="ar-SA" b="1" dirty="0" smtClean="0"/>
              <a:t>     أ. د. حسن عبد القادر حسن البار</a:t>
            </a:r>
            <a:endParaRPr lang="en-US" b="1" dirty="0" smtClean="0"/>
          </a:p>
          <a:p>
            <a:pPr algn="ctr"/>
            <a:r>
              <a:rPr lang="ar-SA" dirty="0" smtClean="0"/>
              <a:t>   أستاذ الكيمياء العضوية</a:t>
            </a:r>
            <a:endParaRPr lang="en-US" dirty="0" smtClean="0"/>
          </a:p>
          <a:p>
            <a:pPr algn="ctr"/>
            <a:endParaRPr lang="ar-SA" b="1" dirty="0" smtClean="0"/>
          </a:p>
          <a:p>
            <a:r>
              <a:rPr lang="ar-SA" b="1" dirty="0" smtClean="0"/>
              <a:t>                  أ.د./ رمضان أحمد مخيمر                                       أ.د./ إيمان محمود الجندي </a:t>
            </a:r>
          </a:p>
          <a:p>
            <a:r>
              <a:rPr lang="ar-SA" dirty="0" smtClean="0"/>
              <a:t>                   أسـتاذ الكيمياء العضـويـة                                         أسـتاذ الكيـمياء العضـويـة </a:t>
            </a:r>
          </a:p>
          <a:p>
            <a:endParaRPr lang="ar-SA" dirty="0" smtClean="0"/>
          </a:p>
          <a:p>
            <a:r>
              <a:rPr lang="ar-SA" b="1" dirty="0" smtClean="0"/>
              <a:t>                    د. مريم عبد الله الشيخ                                           </a:t>
            </a:r>
            <a:r>
              <a:rPr lang="ar-SA" b="1" dirty="0" err="1" smtClean="0"/>
              <a:t>د</a:t>
            </a:r>
            <a:r>
              <a:rPr lang="ar-SA" b="1" dirty="0" smtClean="0"/>
              <a:t>. </a:t>
            </a:r>
            <a:r>
              <a:rPr lang="ar-SA" b="1" dirty="0" err="1" smtClean="0"/>
              <a:t>هنادي</a:t>
            </a:r>
            <a:r>
              <a:rPr lang="ar-SA" b="1" dirty="0" smtClean="0"/>
              <a:t> يوسف </a:t>
            </a:r>
            <a:r>
              <a:rPr lang="ar-SA" b="1" dirty="0" err="1" smtClean="0"/>
              <a:t>مدراسي</a:t>
            </a:r>
            <a:endParaRPr lang="ar-SA" b="1" dirty="0" smtClean="0"/>
          </a:p>
          <a:p>
            <a:r>
              <a:rPr lang="ar-SA" dirty="0" smtClean="0"/>
              <a:t>                أستاذ الكيمياء العضوية مساعد                                       محاضر – كيمياء عضوية </a:t>
            </a:r>
          </a:p>
          <a:p>
            <a:pPr algn="ctr"/>
            <a:endParaRPr lang="ar-SA" dirty="0" smtClean="0"/>
          </a:p>
          <a:p>
            <a:pPr algn="ctr"/>
            <a:r>
              <a:rPr lang="ar-SA" sz="2800" dirty="0" smtClean="0"/>
              <a:t>قسم الكيمياء - كلية العلوم –جامعة الملك عبد العزيز</a:t>
            </a:r>
          </a:p>
          <a:p>
            <a:pPr algn="ctr"/>
            <a:endParaRPr lang="ar-SA" dirty="0" smtClean="0"/>
          </a:p>
          <a:p>
            <a:pPr algn="ctr"/>
            <a:r>
              <a:rPr lang="ar-SA" sz="2000" b="1" dirty="0" smtClean="0"/>
              <a:t>        الطبعة الأولى </a:t>
            </a:r>
            <a:r>
              <a:rPr lang="ar-SA" sz="2000" dirty="0" smtClean="0"/>
              <a:t>2010</a:t>
            </a:r>
            <a:endParaRPr lang="en-US" sz="2000" b="1" i="1" u="sng" dirty="0" smtClean="0"/>
          </a:p>
        </p:txBody>
      </p:sp>
      <p:sp>
        <p:nvSpPr>
          <p:cNvPr id="5" name="مستطيل 4"/>
          <p:cNvSpPr/>
          <p:nvPr/>
        </p:nvSpPr>
        <p:spPr>
          <a:xfrm rot="2883305">
            <a:off x="1052477" y="345724"/>
            <a:ext cx="2016539" cy="714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i="1" dirty="0" smtClean="0">
                <a:latin typeface="Bookman Old Style" pitchFamily="18" charset="0"/>
              </a:rPr>
              <a:t>Green</a:t>
            </a:r>
          </a:p>
          <a:p>
            <a:pPr algn="l"/>
            <a:r>
              <a:rPr lang="en-US" sz="2400" b="1" i="1" dirty="0" smtClean="0">
                <a:latin typeface="Bookman Old Style" pitchFamily="18" charset="0"/>
              </a:rPr>
              <a:t>Chemistry</a:t>
            </a:r>
            <a:endParaRPr lang="ar-SA" sz="2400" b="1" i="1" dirty="0">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1"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2475</TotalTime>
  <Words>1929</Words>
  <Application>Microsoft Office PowerPoint</Application>
  <PresentationFormat>On-screen Show (4:3)</PresentationFormat>
  <Paragraphs>420</Paragraphs>
  <Slides>57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4" baseType="lpstr">
      <vt:lpstr>Arial</vt:lpstr>
      <vt:lpstr>Bookman Old Style</vt:lpstr>
      <vt:lpstr>Calibri</vt:lpstr>
      <vt:lpstr>DecoType Naskh Variants</vt:lpstr>
      <vt:lpstr>Times New Roman</vt:lpstr>
      <vt:lpstr>سمة Office</vt:lpstr>
      <vt:lpstr>CS ChemDraw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u s e r</dc:creator>
  <cp:lastModifiedBy>Administrator</cp:lastModifiedBy>
  <cp:revision>393</cp:revision>
  <dcterms:created xsi:type="dcterms:W3CDTF">2010-06-02T12:28:31Z</dcterms:created>
  <dcterms:modified xsi:type="dcterms:W3CDTF">2016-05-28T03:38:29Z</dcterms:modified>
</cp:coreProperties>
</file>